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7" r:id="rId3"/>
    <p:sldId id="259" r:id="rId4"/>
    <p:sldId id="280" r:id="rId5"/>
    <p:sldId id="261" r:id="rId6"/>
    <p:sldId id="281" r:id="rId7"/>
    <p:sldId id="262" r:id="rId8"/>
    <p:sldId id="288" r:id="rId9"/>
    <p:sldId id="265" r:id="rId10"/>
    <p:sldId id="294" r:id="rId11"/>
    <p:sldId id="290" r:id="rId12"/>
    <p:sldId id="266" r:id="rId13"/>
    <p:sldId id="285" r:id="rId14"/>
    <p:sldId id="271" r:id="rId15"/>
    <p:sldId id="289" r:id="rId16"/>
    <p:sldId id="291" r:id="rId17"/>
    <p:sldId id="282" r:id="rId18"/>
    <p:sldId id="268" r:id="rId19"/>
    <p:sldId id="269" r:id="rId20"/>
    <p:sldId id="295" r:id="rId21"/>
    <p:sldId id="296" r:id="rId22"/>
    <p:sldId id="297" r:id="rId23"/>
    <p:sldId id="301" r:id="rId24"/>
    <p:sldId id="298" r:id="rId25"/>
    <p:sldId id="270" r:id="rId26"/>
    <p:sldId id="292" r:id="rId27"/>
    <p:sldId id="293" r:id="rId28"/>
    <p:sldId id="300" r:id="rId29"/>
    <p:sldId id="279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1437" autoAdjust="0"/>
  </p:normalViewPr>
  <p:slideViewPr>
    <p:cSldViewPr snapToGrid="0">
      <p:cViewPr varScale="1">
        <p:scale>
          <a:sx n="68" d="100"/>
          <a:sy n="68" d="100"/>
        </p:scale>
        <p:origin x="7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0" d="100"/>
          <a:sy n="70" d="100"/>
        </p:scale>
        <p:origin x="190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20637415682358415"/>
                  <c:y val="0.1527697532101546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 smtClean="0">
                        <a:solidFill>
                          <a:schemeClr val="bg1"/>
                        </a:solidFill>
                      </a:rPr>
                      <a:t>30% AMI</a:t>
                    </a:r>
                    <a:endParaRPr lang="en-US" sz="2000" dirty="0">
                      <a:solidFill>
                        <a:schemeClr val="bg1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2000" dirty="0" smtClean="0">
                        <a:solidFill>
                          <a:schemeClr val="bg1"/>
                        </a:solidFill>
                      </a:rPr>
                      <a:t>60% AMI</a:t>
                    </a:r>
                    <a:endParaRPr lang="en-US" sz="2000" dirty="0">
                      <a:solidFill>
                        <a:schemeClr val="bg1"/>
                      </a:solidFill>
                    </a:endParaRP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30% AMI</c:v>
                </c:pt>
                <c:pt idx="1">
                  <c:v>60% AMI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21</c:v>
                </c:pt>
                <c:pt idx="1">
                  <c:v>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249A08-36A2-4FDE-8C83-6B1A4F0FEB75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3778E-69D2-419B-9A72-F1C4B41B53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357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3BB3B1-55E1-42CA-8D0D-A4D42BB41A17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C2F56A-098E-4C21-9D05-D91F07323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932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2F56A-098E-4C21-9D05-D91F07323FA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8599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2F56A-098E-4C21-9D05-D91F07323FA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710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 </a:t>
            </a:r>
            <a:r>
              <a:rPr lang="en-US" dirty="0" err="1" smtClean="0"/>
              <a:t>sharrows</a:t>
            </a:r>
            <a:r>
              <a:rPr lang="en-US" dirty="0" smtClean="0"/>
              <a:t>; note</a:t>
            </a:r>
            <a:r>
              <a:rPr lang="en-US" baseline="0" dirty="0" smtClean="0"/>
              <a:t> response to community feedback for reducing car usage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2F56A-098E-4C21-9D05-D91F07323FA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5204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Residents</a:t>
            </a:r>
            <a:r>
              <a:rPr lang="en-US" baseline="0" dirty="0" smtClean="0"/>
              <a:t> </a:t>
            </a:r>
            <a:r>
              <a:rPr lang="en-US" baseline="0" smtClean="0"/>
              <a:t>keep existing 54 spaces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2F56A-098E-4C21-9D05-D91F07323FA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544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C87C50-B5CB-48CD-A4A8-5E0AA5EBE49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412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2F56A-098E-4C21-9D05-D91F07323FA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480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Starting in 2016 we were engaging abutters about the entire project, as well as Holtzer Park specifically. We </a:t>
            </a:r>
            <a:r>
              <a:rPr lang="en-US" baseline="0" dirty="0" err="1" smtClean="0"/>
              <a:t>flyered</a:t>
            </a:r>
            <a:r>
              <a:rPr lang="en-US" baseline="0" dirty="0" smtClean="0"/>
              <a:t>, door knocked, and met with neighbors individually and at meetings. </a:t>
            </a: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2F56A-098E-4C21-9D05-D91F07323FA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238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Until</a:t>
            </a:r>
            <a:r>
              <a:rPr lang="en-US" baseline="0" dirty="0" smtClean="0"/>
              <a:t> now, community and public process as a site</a:t>
            </a:r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Now we’re diverging and now only talking about Building C, aka Holtzer Park at 137 Amory Street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2F56A-098E-4C21-9D05-D91F07323FA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79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30 parking spaces (explain showing more?)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larger building</a:t>
            </a:r>
            <a:r>
              <a:rPr lang="en-US" baseline="0" dirty="0"/>
              <a:t> b/c community feedback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2F56A-098E-4C21-9D05-D91F07323FA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406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 smtClean="0"/>
              <a:t>Note deeper affordability b/c community feedback.</a:t>
            </a:r>
            <a:r>
              <a:rPr lang="en-US" baseline="0" dirty="0" smtClean="0"/>
              <a:t> Note funding constraints. Note that it never expires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2F56A-098E-4C21-9D05-D91F07323FA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9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30 parking spaces (explain showing more?)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2F56A-098E-4C21-9D05-D91F07323FA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079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JP/</a:t>
            </a:r>
            <a:r>
              <a:rPr lang="en-US" dirty="0" err="1" smtClean="0"/>
              <a:t>Rox</a:t>
            </a:r>
            <a:r>
              <a:rPr lang="en-US" dirty="0" smtClean="0"/>
              <a:t> &amp; Community </a:t>
            </a:r>
            <a:r>
              <a:rPr lang="en-US" dirty="0" err="1" smtClean="0"/>
              <a:t>Stepback</a:t>
            </a:r>
            <a:r>
              <a:rPr lang="en-US" dirty="0" smtClean="0"/>
              <a:t> Request;</a:t>
            </a:r>
            <a:r>
              <a:rPr lang="en-US" baseline="0" dirty="0" smtClean="0"/>
              <a:t> Context;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C2F56A-098E-4C21-9D05-D91F07323FA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552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E83A0-F68B-49C1-A950-FDE478DBEC44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B1E4-EA2E-46D5-9D43-691E2B03B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84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E83A0-F68B-49C1-A950-FDE478DBEC44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B1E4-EA2E-46D5-9D43-691E2B03B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398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E83A0-F68B-49C1-A950-FDE478DBEC44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B1E4-EA2E-46D5-9D43-691E2B03B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0175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08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981200"/>
            <a:ext cx="508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10549467" y="6583363"/>
            <a:ext cx="12192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661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618" y="-634"/>
            <a:ext cx="10515600" cy="13255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617" y="1825625"/>
            <a:ext cx="11285671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E83A0-F68B-49C1-A950-FDE478DBEC44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B1E4-EA2E-46D5-9D43-691E2B03B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654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E83A0-F68B-49C1-A950-FDE478DBEC44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B1E4-EA2E-46D5-9D43-691E2B03B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400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E83A0-F68B-49C1-A950-FDE478DBEC44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B1E4-EA2E-46D5-9D43-691E2B03B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652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618" y="0"/>
            <a:ext cx="10515600" cy="132556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561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561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E83A0-F68B-49C1-A950-FDE478DBEC44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B1E4-EA2E-46D5-9D43-691E2B03B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519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E83A0-F68B-49C1-A950-FDE478DBEC44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B1E4-EA2E-46D5-9D43-691E2B03B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996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E83A0-F68B-49C1-A950-FDE478DBEC44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B1E4-EA2E-46D5-9D43-691E2B03B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35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E83A0-F68B-49C1-A950-FDE478DBEC44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B1E4-EA2E-46D5-9D43-691E2B03B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292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E83A0-F68B-49C1-A950-FDE478DBEC44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4B1E4-EA2E-46D5-9D43-691E2B03B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314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E83A0-F68B-49C1-A950-FDE478DBEC44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4B1E4-EA2E-46D5-9D43-691E2B03B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821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53" y="432532"/>
            <a:ext cx="7324994" cy="41713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6553" y="3034245"/>
            <a:ext cx="9898566" cy="2387600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 smtClean="0"/>
              <a:t>Holtzer Park at 137 Amory St</a:t>
            </a:r>
            <a:endParaRPr lang="en-US" sz="4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6553" y="5499587"/>
            <a:ext cx="9144000" cy="972775"/>
          </a:xfrm>
        </p:spPr>
        <p:txBody>
          <a:bodyPr>
            <a:normAutofit lnSpcReduction="10000"/>
          </a:bodyPr>
          <a:lstStyle/>
          <a:p>
            <a:pPr lvl="0" algn="l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s-ES" altLang="en-US" sz="2800" dirty="0">
                <a:solidFill>
                  <a:schemeClr val="accent2"/>
                </a:solidFill>
                <a:latin typeface="inherit"/>
              </a:rPr>
              <a:t>Casa abierta virtual</a:t>
            </a:r>
            <a:endParaRPr lang="es-ES" altLang="en-US" sz="2800" dirty="0">
              <a:solidFill>
                <a:schemeClr val="accent2"/>
              </a:solidFill>
              <a:latin typeface="Roboto"/>
            </a:endParaRPr>
          </a:p>
          <a:p>
            <a:pPr algn="l"/>
            <a:r>
              <a:rPr lang="en-US" sz="2800" dirty="0" err="1" smtClean="0">
                <a:solidFill>
                  <a:schemeClr val="accent2"/>
                </a:solidFill>
              </a:rPr>
              <a:t>Junio</a:t>
            </a:r>
            <a:r>
              <a:rPr lang="en-US" sz="2800" dirty="0" smtClean="0">
                <a:solidFill>
                  <a:schemeClr val="accent2"/>
                </a:solidFill>
              </a:rPr>
              <a:t> </a:t>
            </a:r>
            <a:r>
              <a:rPr lang="en-US" sz="2800" dirty="0" smtClean="0">
                <a:solidFill>
                  <a:schemeClr val="accent2"/>
                </a:solidFill>
              </a:rPr>
              <a:t>29, 2020</a:t>
            </a:r>
            <a:endParaRPr lang="en-US" sz="2800" dirty="0">
              <a:solidFill>
                <a:schemeClr val="accent2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53531" y="5335277"/>
            <a:ext cx="2223819" cy="1214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0" y="5462"/>
            <a:ext cx="65" cy="446276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es-ES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s-E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27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Urban Edge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75617" y="1825625"/>
            <a:ext cx="7533943" cy="4351338"/>
          </a:xfrm>
        </p:spPr>
        <p:txBody>
          <a:bodyPr/>
          <a:lstStyle/>
          <a:p>
            <a:r>
              <a:rPr lang="es-ES" b="1" dirty="0"/>
              <a:t>Construimos viviendas </a:t>
            </a:r>
            <a:r>
              <a:rPr lang="es-ES" dirty="0"/>
              <a:t>asequibles de calidad para hogares de ingresos bajos y moderados;</a:t>
            </a:r>
          </a:p>
          <a:p>
            <a:r>
              <a:rPr lang="es-ES" b="1" dirty="0" smtClean="0"/>
              <a:t>Asesoramos </a:t>
            </a:r>
            <a:r>
              <a:rPr lang="es-ES" b="1" dirty="0"/>
              <a:t>a familias </a:t>
            </a:r>
            <a:r>
              <a:rPr lang="es-ES" dirty="0"/>
              <a:t>trabajadoras sobre servicios para propietarios de viviendas, educación financiera, asistencia tributaria y asesoramiento sobre préstamos estudiantiles; y</a:t>
            </a:r>
          </a:p>
          <a:p>
            <a:r>
              <a:rPr lang="es-ES" b="1" dirty="0"/>
              <a:t>O</a:t>
            </a:r>
            <a:r>
              <a:rPr lang="es-ES" b="1" dirty="0" smtClean="0"/>
              <a:t>rganizamos </a:t>
            </a:r>
            <a:r>
              <a:rPr lang="es-ES" dirty="0"/>
              <a:t>vecinos para convertirnos en líderes del cambio comunitario.</a:t>
            </a:r>
            <a:endParaRPr lang="en-US" dirty="0"/>
          </a:p>
        </p:txBody>
      </p:sp>
      <p:pic>
        <p:nvPicPr>
          <p:cNvPr id="6" name="Picture 9" descr="http://www.prellwitzchilinski.com/website/wp-content/uploads/2013/04/Urban-Edge-Jackson-Commons-EXT-Corner-overview-rendering-shot-M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9130" y="3275730"/>
            <a:ext cx="3216320" cy="1853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4810" y="1848376"/>
            <a:ext cx="2679703" cy="1463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171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617" y="32072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Holtzer Park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5000"/>
              </a:lnSpc>
            </a:pPr>
            <a:r>
              <a:rPr lang="es-ES" sz="3600" dirty="0"/>
              <a:t>Nueva construcción</a:t>
            </a:r>
          </a:p>
          <a:p>
            <a:pPr>
              <a:lnSpc>
                <a:spcPct val="125000"/>
              </a:lnSpc>
            </a:pPr>
            <a:r>
              <a:rPr lang="es-ES" sz="3600" dirty="0"/>
              <a:t>62 departamentos</a:t>
            </a:r>
          </a:p>
          <a:p>
            <a:pPr>
              <a:lnSpc>
                <a:spcPct val="125000"/>
              </a:lnSpc>
            </a:pPr>
            <a:r>
              <a:rPr lang="es-ES" sz="3600" dirty="0"/>
              <a:t>Alquiler 100% asequible</a:t>
            </a:r>
          </a:p>
          <a:p>
            <a:pPr>
              <a:lnSpc>
                <a:spcPct val="125000"/>
              </a:lnSpc>
            </a:pPr>
            <a:r>
              <a:rPr lang="es-ES" sz="3600" dirty="0"/>
              <a:t>Sala de la Comunidad</a:t>
            </a:r>
          </a:p>
          <a:p>
            <a:pPr>
              <a:lnSpc>
                <a:spcPct val="125000"/>
              </a:lnSpc>
            </a:pPr>
            <a:r>
              <a:rPr lang="es-ES" sz="3600" dirty="0"/>
              <a:t>Mejoras del sitio</a:t>
            </a:r>
            <a:endParaRPr lang="en-US" sz="36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7113592" y="692375"/>
            <a:ext cx="3413158" cy="6165625"/>
            <a:chOff x="7754875" y="896585"/>
            <a:chExt cx="3136343" cy="5665579"/>
          </a:xfrm>
        </p:grpSpPr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C9AB9C24-CFC8-4EB8-BDCC-B7AC2ACA39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253" t="15908" r="65341" b="12556"/>
            <a:stretch/>
          </p:blipFill>
          <p:spPr>
            <a:xfrm>
              <a:off x="7754875" y="986989"/>
              <a:ext cx="3136343" cy="5575175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3D0161DC-9CE5-4700-9C1C-643313A0419E}"/>
                </a:ext>
              </a:extLst>
            </p:cNvPr>
            <p:cNvSpPr/>
            <p:nvPr/>
          </p:nvSpPr>
          <p:spPr>
            <a:xfrm rot="21307513">
              <a:off x="8712359" y="1252284"/>
              <a:ext cx="100668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Alliance Way</a:t>
              </a:r>
              <a:endParaRPr lang="en-US" sz="1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7314A216-4826-4044-B8E4-F3617A37422A}"/>
                </a:ext>
              </a:extLst>
            </p:cNvPr>
            <p:cNvSpPr/>
            <p:nvPr/>
          </p:nvSpPr>
          <p:spPr>
            <a:xfrm rot="5400000">
              <a:off x="9862096" y="3448924"/>
              <a:ext cx="106548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Holtzer Street</a:t>
              </a:r>
              <a:endParaRPr lang="en-US" sz="1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D78C17E4-0768-469D-AA35-2121CF288A77}"/>
                </a:ext>
              </a:extLst>
            </p:cNvPr>
            <p:cNvSpPr/>
            <p:nvPr/>
          </p:nvSpPr>
          <p:spPr>
            <a:xfrm>
              <a:off x="8358925" y="1886566"/>
              <a:ext cx="85677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Play Space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EE27327E-5A88-4D5D-AD2F-2B6406341240}"/>
                </a:ext>
              </a:extLst>
            </p:cNvPr>
            <p:cNvSpPr/>
            <p:nvPr/>
          </p:nvSpPr>
          <p:spPr>
            <a:xfrm>
              <a:off x="9648873" y="5548096"/>
              <a:ext cx="119549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Amory Street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="" xmlns:a16="http://schemas.microsoft.com/office/drawing/2014/main" id="{FA77C29E-6135-40CB-B171-E9A43F60A001}"/>
                </a:ext>
              </a:extLst>
            </p:cNvPr>
            <p:cNvSpPr/>
            <p:nvPr/>
          </p:nvSpPr>
          <p:spPr>
            <a:xfrm rot="16425466">
              <a:off x="7188735" y="1594880"/>
              <a:ext cx="167359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Atherton Street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D69CD212-FD77-4829-9AF2-12672F16A6D7}"/>
                </a:ext>
              </a:extLst>
            </p:cNvPr>
            <p:cNvSpPr txBox="1"/>
            <p:nvPr/>
          </p:nvSpPr>
          <p:spPr>
            <a:xfrm>
              <a:off x="9215699" y="3194533"/>
              <a:ext cx="8663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Holtzer</a:t>
              </a:r>
            </a:p>
            <a:p>
              <a:pPr algn="ctr"/>
              <a:r>
                <a:rPr lang="en-US" sz="14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Park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234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5617" y="0"/>
            <a:ext cx="10515600" cy="1325563"/>
          </a:xfrm>
        </p:spPr>
        <p:txBody>
          <a:bodyPr/>
          <a:lstStyle/>
          <a:p>
            <a:r>
              <a:rPr lang="es-ES" altLang="en-US" dirty="0" smtClean="0">
                <a:latin typeface="inherit"/>
                <a:cs typeface="Arial" panose="020B0604020202020204" pitchFamily="34" charset="0"/>
              </a:rPr>
              <a:t>Asequibilidad</a:t>
            </a:r>
            <a:r>
              <a:rPr lang="es-ES" alt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alt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617" y="1825625"/>
            <a:ext cx="11285671" cy="461068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ES" dirty="0"/>
              <a:t>30% de IAM</a:t>
            </a:r>
          </a:p>
          <a:p>
            <a:r>
              <a:rPr lang="es-ES" dirty="0"/>
              <a:t>21 apartamentos al 30% del ingreso medio del área</a:t>
            </a:r>
          </a:p>
          <a:p>
            <a:r>
              <a:rPr lang="es-ES" dirty="0" smtClean="0"/>
              <a:t>Los </a:t>
            </a:r>
            <a:r>
              <a:rPr lang="es-ES" dirty="0"/>
              <a:t>inquilinos pagan una parte de sus ingresos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60% AMI</a:t>
            </a:r>
          </a:p>
          <a:p>
            <a:r>
              <a:rPr lang="es-ES" dirty="0"/>
              <a:t>41 apartamentos al 60% del ingreso medio del área</a:t>
            </a:r>
          </a:p>
          <a:p>
            <a:r>
              <a:rPr lang="es-ES" dirty="0"/>
              <a:t>Rentas estimadas del 60% de AMI (NO final):</a:t>
            </a:r>
          </a:p>
          <a:p>
            <a:r>
              <a:rPr lang="es-ES" dirty="0"/>
              <a:t>1 habitación ~ $ 1,200</a:t>
            </a:r>
          </a:p>
          <a:p>
            <a:r>
              <a:rPr lang="es-ES" dirty="0"/>
              <a:t>2 habitaciones ~ $ 1,400</a:t>
            </a:r>
          </a:p>
          <a:p>
            <a:r>
              <a:rPr lang="es-ES" dirty="0"/>
              <a:t>3 habitaciones ~ $ 1,600</a:t>
            </a:r>
            <a:endParaRPr lang="en-US" dirty="0"/>
          </a:p>
        </p:txBody>
      </p:sp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712508964"/>
              </p:ext>
            </p:extLst>
          </p:nvPr>
        </p:nvGraphicFramePr>
        <p:xfrm>
          <a:off x="7540502" y="2509205"/>
          <a:ext cx="3561977" cy="2374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5462"/>
            <a:ext cx="65" cy="446276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es-ES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s-E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69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Diseño</a:t>
            </a:r>
            <a:endParaRPr lang="en-US" dirty="0">
              <a:solidFill>
                <a:schemeClr val="accent2"/>
              </a:solidFill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8473912"/>
              </p:ext>
            </p:extLst>
          </p:nvPr>
        </p:nvGraphicFramePr>
        <p:xfrm>
          <a:off x="375618" y="1324929"/>
          <a:ext cx="3237681" cy="21001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0488"/>
                <a:gridCol w="2144584"/>
                <a:gridCol w="352609"/>
              </a:tblGrid>
              <a:tr h="480145">
                <a:tc gridSpan="2">
                  <a:txBody>
                    <a:bodyPr/>
                    <a:lstStyle/>
                    <a:p>
                      <a:pPr algn="l"/>
                      <a:r>
                        <a:rPr lang="en-US" sz="2800" b="0" u="sng" dirty="0" err="1" smtClean="0">
                          <a:solidFill>
                            <a:schemeClr val="tx1"/>
                          </a:solidFill>
                        </a:rPr>
                        <a:t>Unidades</a:t>
                      </a:r>
                      <a:endParaRPr lang="en-US" sz="2800" b="0" u="sng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2800" b="0" u="sng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800" b="0" u="sng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486814">
                <a:tc>
                  <a:txBody>
                    <a:bodyPr/>
                    <a:lstStyle/>
                    <a:p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1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</a:rPr>
                        <a:t>Habitacion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86814">
                <a:tc>
                  <a:txBody>
                    <a:bodyPr/>
                    <a:lstStyle/>
                    <a:p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37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2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</a:rPr>
                        <a:t>Habitaciones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45716">
                <a:tc>
                  <a:txBody>
                    <a:bodyPr/>
                    <a:lstStyle/>
                    <a:p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3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</a:rPr>
                        <a:t>Habitaciones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3501732" y="968189"/>
            <a:ext cx="8440156" cy="5501985"/>
            <a:chOff x="3501732" y="968189"/>
            <a:chExt cx="8440156" cy="5501985"/>
          </a:xfrm>
        </p:grpSpPr>
        <p:grpSp>
          <p:nvGrpSpPr>
            <p:cNvPr id="7" name="Group 6"/>
            <p:cNvGrpSpPr/>
            <p:nvPr/>
          </p:nvGrpSpPr>
          <p:grpSpPr>
            <a:xfrm>
              <a:off x="3613299" y="968189"/>
              <a:ext cx="8328589" cy="5257800"/>
              <a:chOff x="3613299" y="968189"/>
              <a:chExt cx="8328589" cy="5257800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696" t="57754" r="30459" b="2621"/>
              <a:stretch/>
            </p:blipFill>
            <p:spPr>
              <a:xfrm>
                <a:off x="3613299" y="968189"/>
                <a:ext cx="8328589" cy="5257800"/>
              </a:xfrm>
              <a:prstGeom prst="rect">
                <a:avLst/>
              </a:prstGeom>
            </p:spPr>
          </p:pic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id="{C92C7856-66EB-4E0D-A271-C95B0998AB95}"/>
                  </a:ext>
                </a:extLst>
              </p:cNvPr>
              <p:cNvSpPr/>
              <p:nvPr/>
            </p:nvSpPr>
            <p:spPr>
              <a:xfrm>
                <a:off x="4603173" y="2476025"/>
                <a:ext cx="5912426" cy="132094"/>
              </a:xfrm>
              <a:prstGeom prst="rect">
                <a:avLst/>
              </a:prstGeom>
              <a:solidFill>
                <a:srgbClr val="FFC000">
                  <a:alpha val="3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1D98D685-774A-4A84-A40E-52F5FCBAF44B}"/>
                  </a:ext>
                </a:extLst>
              </p:cNvPr>
              <p:cNvSpPr/>
              <p:nvPr/>
            </p:nvSpPr>
            <p:spPr>
              <a:xfrm>
                <a:off x="9410073" y="2293751"/>
                <a:ext cx="426209" cy="177541"/>
              </a:xfrm>
              <a:prstGeom prst="rect">
                <a:avLst/>
              </a:prstGeom>
              <a:solidFill>
                <a:schemeClr val="accent2">
                  <a:alpha val="3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13DD8228-2FAE-425C-B9C5-7A4EBFBFB8C2}"/>
                </a:ext>
              </a:extLst>
            </p:cNvPr>
            <p:cNvSpPr/>
            <p:nvPr/>
          </p:nvSpPr>
          <p:spPr>
            <a:xfrm>
              <a:off x="9692640" y="4974336"/>
              <a:ext cx="658368" cy="749808"/>
            </a:xfrm>
            <a:prstGeom prst="rect">
              <a:avLst/>
            </a:prstGeom>
            <a:solidFill>
              <a:srgbClr val="FF0000">
                <a:alpha val="2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2E7AA71A-0E3B-4958-984F-FBBA605CA434}"/>
                </a:ext>
              </a:extLst>
            </p:cNvPr>
            <p:cNvSpPr/>
            <p:nvPr/>
          </p:nvSpPr>
          <p:spPr>
            <a:xfrm>
              <a:off x="10351008" y="5064391"/>
              <a:ext cx="258110" cy="494745"/>
            </a:xfrm>
            <a:prstGeom prst="rect">
              <a:avLst/>
            </a:prstGeom>
            <a:solidFill>
              <a:srgbClr val="FFC0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FE502495-A357-46B5-870B-B4C4C34B5E90}"/>
                </a:ext>
              </a:extLst>
            </p:cNvPr>
            <p:cNvSpPr/>
            <p:nvPr/>
          </p:nvSpPr>
          <p:spPr>
            <a:xfrm>
              <a:off x="10609118" y="5064391"/>
              <a:ext cx="282100" cy="297318"/>
            </a:xfrm>
            <a:prstGeom prst="rect">
              <a:avLst/>
            </a:prstGeom>
            <a:solidFill>
              <a:srgbClr val="FFC0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72A98D07-804A-4DC8-8F1F-703159CA1916}"/>
                </a:ext>
              </a:extLst>
            </p:cNvPr>
            <p:cNvSpPr/>
            <p:nvPr/>
          </p:nvSpPr>
          <p:spPr>
            <a:xfrm>
              <a:off x="8576032" y="4974336"/>
              <a:ext cx="1116607" cy="132094"/>
            </a:xfrm>
            <a:prstGeom prst="rect">
              <a:avLst/>
            </a:prstGeom>
            <a:solidFill>
              <a:srgbClr val="FFC00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390831AC-BF2C-414E-B37C-A83E6C6A2D45}"/>
                </a:ext>
              </a:extLst>
            </p:cNvPr>
            <p:cNvSpPr/>
            <p:nvPr/>
          </p:nvSpPr>
          <p:spPr>
            <a:xfrm>
              <a:off x="10617135" y="5377781"/>
              <a:ext cx="844038" cy="420346"/>
            </a:xfrm>
            <a:prstGeom prst="rect">
              <a:avLst/>
            </a:prstGeom>
            <a:solidFill>
              <a:srgbClr val="92D05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5EEA7397-AE47-440A-8328-12D25CC6B658}"/>
                </a:ext>
              </a:extLst>
            </p:cNvPr>
            <p:cNvSpPr/>
            <p:nvPr/>
          </p:nvSpPr>
          <p:spPr>
            <a:xfrm>
              <a:off x="10385071" y="5567465"/>
              <a:ext cx="224047" cy="226383"/>
            </a:xfrm>
            <a:prstGeom prst="rect">
              <a:avLst/>
            </a:prstGeom>
            <a:solidFill>
              <a:srgbClr val="92D05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BFC8C134-D49C-41CD-B031-9AA7C0C3D068}"/>
                </a:ext>
              </a:extLst>
            </p:cNvPr>
            <p:cNvSpPr/>
            <p:nvPr/>
          </p:nvSpPr>
          <p:spPr>
            <a:xfrm>
              <a:off x="10930408" y="5062557"/>
              <a:ext cx="426856" cy="315224"/>
            </a:xfrm>
            <a:prstGeom prst="rect">
              <a:avLst/>
            </a:prstGeom>
            <a:solidFill>
              <a:srgbClr val="00B0F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A06E1061-ABF6-45A5-BF33-4D58201BEB37}"/>
                </a:ext>
              </a:extLst>
            </p:cNvPr>
            <p:cNvSpPr/>
            <p:nvPr/>
          </p:nvSpPr>
          <p:spPr>
            <a:xfrm>
              <a:off x="10351007" y="4305649"/>
              <a:ext cx="933519" cy="297318"/>
            </a:xfrm>
            <a:prstGeom prst="rect">
              <a:avLst/>
            </a:prstGeom>
            <a:solidFill>
              <a:schemeClr val="bg1">
                <a:lumMod val="65000"/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504BCD3E-73E1-4DAC-B85D-E5E76DD3C948}"/>
                </a:ext>
              </a:extLst>
            </p:cNvPr>
            <p:cNvSpPr/>
            <p:nvPr/>
          </p:nvSpPr>
          <p:spPr>
            <a:xfrm>
              <a:off x="10930408" y="4621914"/>
              <a:ext cx="426856" cy="420346"/>
            </a:xfrm>
            <a:prstGeom prst="rect">
              <a:avLst/>
            </a:prstGeom>
            <a:solidFill>
              <a:srgbClr val="7030A0">
                <a:alpha val="1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14354540-E6B7-4699-AA1A-41CE83E2ED5F}"/>
                </a:ext>
              </a:extLst>
            </p:cNvPr>
            <p:cNvSpPr/>
            <p:nvPr/>
          </p:nvSpPr>
          <p:spPr>
            <a:xfrm>
              <a:off x="4249882" y="2440385"/>
              <a:ext cx="350558" cy="167734"/>
            </a:xfrm>
            <a:prstGeom prst="rect">
              <a:avLst/>
            </a:prstGeom>
            <a:solidFill>
              <a:srgbClr val="FF0000">
                <a:alpha val="2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row: Right 3">
              <a:extLst>
                <a:ext uri="{FF2B5EF4-FFF2-40B4-BE49-F238E27FC236}">
                  <a16:creationId xmlns:a16="http://schemas.microsoft.com/office/drawing/2014/main" xmlns="" id="{BC23D720-F947-48FA-A113-82679766D0C4}"/>
                </a:ext>
              </a:extLst>
            </p:cNvPr>
            <p:cNvSpPr/>
            <p:nvPr/>
          </p:nvSpPr>
          <p:spPr>
            <a:xfrm>
              <a:off x="3501732" y="2352842"/>
              <a:ext cx="488373" cy="371084"/>
            </a:xfrm>
            <a:prstGeom prst="rightArrow">
              <a:avLst/>
            </a:prstGeom>
            <a:solidFill>
              <a:srgbClr val="FF0000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row: Right 18">
              <a:extLst>
                <a:ext uri="{FF2B5EF4-FFF2-40B4-BE49-F238E27FC236}">
                  <a16:creationId xmlns:a16="http://schemas.microsoft.com/office/drawing/2014/main" xmlns="" id="{B0B76D5D-A58D-4F07-90CB-5915DEE4968F}"/>
                </a:ext>
              </a:extLst>
            </p:cNvPr>
            <p:cNvSpPr/>
            <p:nvPr/>
          </p:nvSpPr>
          <p:spPr>
            <a:xfrm rot="16200000">
              <a:off x="9777638" y="6040446"/>
              <a:ext cx="488373" cy="371084"/>
            </a:xfrm>
            <a:prstGeom prst="rightArrow">
              <a:avLst/>
            </a:prstGeom>
            <a:solidFill>
              <a:srgbClr val="FF0000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C0A4F633-AC14-4023-AB57-A2306A8733F8}"/>
                </a:ext>
              </a:extLst>
            </p:cNvPr>
            <p:cNvSpPr/>
            <p:nvPr/>
          </p:nvSpPr>
          <p:spPr>
            <a:xfrm>
              <a:off x="9410073" y="4784184"/>
              <a:ext cx="426209" cy="177541"/>
            </a:xfrm>
            <a:prstGeom prst="rect">
              <a:avLst/>
            </a:prstGeom>
            <a:solidFill>
              <a:schemeClr val="accent2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xmlns="" id="{AF78603C-E539-4271-B652-B5A0D827B77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240599" y="2697480"/>
          <a:ext cx="1184562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94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51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08895"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>
                          <a:solidFill>
                            <a:schemeClr val="tx1"/>
                          </a:solidFill>
                        </a:rPr>
                        <a:t>Amory Street Entry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800" b="0" u="sng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xmlns="" id="{30EA0417-2053-4EDE-8099-C86FB5427F1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100358" y="6012629"/>
          <a:ext cx="1184562" cy="7088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94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51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08895">
                <a:tc>
                  <a:txBody>
                    <a:bodyPr/>
                    <a:lstStyle/>
                    <a:p>
                      <a:pPr algn="ctr"/>
                      <a:r>
                        <a:rPr lang="en-US" sz="1400" b="0" u="none" dirty="0">
                          <a:solidFill>
                            <a:schemeClr val="tx1"/>
                          </a:solidFill>
                        </a:rPr>
                        <a:t>Main</a:t>
                      </a:r>
                    </a:p>
                    <a:p>
                      <a:pPr algn="ctr"/>
                      <a:r>
                        <a:rPr lang="en-US" sz="1400" b="0" u="none" dirty="0">
                          <a:solidFill>
                            <a:schemeClr val="tx1"/>
                          </a:solidFill>
                        </a:rPr>
                        <a:t>Entry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800" b="0" u="sng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309291"/>
              </p:ext>
            </p:extLst>
          </p:nvPr>
        </p:nvGraphicFramePr>
        <p:xfrm>
          <a:off x="375618" y="3822856"/>
          <a:ext cx="3237681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0488"/>
                <a:gridCol w="2144584"/>
                <a:gridCol w="352609"/>
              </a:tblGrid>
              <a:tr h="480145">
                <a:tc gridSpan="2">
                  <a:txBody>
                    <a:bodyPr/>
                    <a:lstStyle/>
                    <a:p>
                      <a:pPr algn="l"/>
                      <a:r>
                        <a:rPr lang="en-US" sz="2800" b="0" u="sng" dirty="0" err="1" smtClean="0">
                          <a:solidFill>
                            <a:schemeClr val="tx1"/>
                          </a:solidFill>
                        </a:rPr>
                        <a:t>Unidades</a:t>
                      </a:r>
                      <a:endParaRPr lang="en-US" sz="2800" b="0" u="sng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2800" b="0" u="sng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2800" b="0" u="sng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486814">
                <a:tc>
                  <a:txBody>
                    <a:bodyPr/>
                    <a:lstStyle/>
                    <a:p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2800" b="0" dirty="0" smtClean="0">
                          <a:solidFill>
                            <a:schemeClr val="tx1"/>
                          </a:solidFill>
                        </a:rPr>
                        <a:t>ADA </a:t>
                      </a:r>
                      <a:r>
                        <a:rPr lang="en-US" sz="2800" b="0" dirty="0" err="1" smtClean="0">
                          <a:solidFill>
                            <a:schemeClr val="tx1"/>
                          </a:solidFill>
                        </a:rPr>
                        <a:t>Unidades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775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Diseño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617" y="1324929"/>
            <a:ext cx="11285671" cy="4852034"/>
          </a:xfrm>
        </p:spPr>
        <p:txBody>
          <a:bodyPr/>
          <a:lstStyle/>
          <a:p>
            <a:r>
              <a:rPr lang="es-ES" dirty="0"/>
              <a:t>44 'y 4 historias en la calle </a:t>
            </a:r>
            <a:r>
              <a:rPr lang="es-ES" dirty="0" err="1"/>
              <a:t>Amory</a:t>
            </a:r>
            <a:endParaRPr lang="es-ES" dirty="0"/>
          </a:p>
          <a:p>
            <a:r>
              <a:rPr lang="es-ES" dirty="0"/>
              <a:t>5 </a:t>
            </a:r>
            <a:r>
              <a:rPr lang="es-ES" dirty="0" smtClean="0"/>
              <a:t>pies en frente </a:t>
            </a:r>
            <a:r>
              <a:rPr lang="es-ES" dirty="0"/>
              <a:t>a las calles </a:t>
            </a:r>
            <a:r>
              <a:rPr lang="es-ES" dirty="0" err="1"/>
              <a:t>Atherton</a:t>
            </a:r>
            <a:r>
              <a:rPr lang="es-ES" dirty="0"/>
              <a:t> y </a:t>
            </a:r>
            <a:r>
              <a:rPr lang="es-ES" dirty="0" err="1"/>
              <a:t>Amory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895" y="2501544"/>
            <a:ext cx="7023114" cy="399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245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Diseño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617" y="1324929"/>
            <a:ext cx="11285671" cy="4852034"/>
          </a:xfrm>
        </p:spPr>
        <p:txBody>
          <a:bodyPr/>
          <a:lstStyle/>
          <a:p>
            <a:r>
              <a:rPr lang="es-ES" dirty="0"/>
              <a:t>55 'y 5 historias al final del sitio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2" t="65408" r="16250" b="3390"/>
          <a:stretch/>
        </p:blipFill>
        <p:spPr>
          <a:xfrm>
            <a:off x="463101" y="2340527"/>
            <a:ext cx="11110701" cy="311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34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Diseño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6" t="18028" r="16404" b="17719"/>
          <a:stretch/>
        </p:blipFill>
        <p:spPr>
          <a:xfrm>
            <a:off x="1398549" y="1324929"/>
            <a:ext cx="8469737" cy="490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5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375618" y="-6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>
                <a:solidFill>
                  <a:schemeClr val="accent2"/>
                </a:solidFill>
              </a:rPr>
              <a:t>Espacio abierto - Área de juego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20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629" y="1160930"/>
            <a:ext cx="8140059" cy="5486400"/>
          </a:xfr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B3FA9CE-DFE0-4E48-95C2-F6994827AD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53" t="11841" r="62413" b="60636"/>
          <a:stretch/>
        </p:blipFill>
        <p:spPr>
          <a:xfrm>
            <a:off x="2099929" y="1160930"/>
            <a:ext cx="5936930" cy="36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7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Edificio verde y hogares saludables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617" y="1324928"/>
            <a:ext cx="11285671" cy="5292847"/>
          </a:xfrm>
        </p:spPr>
        <p:txBody>
          <a:bodyPr>
            <a:normAutofit lnSpcReduction="10000"/>
          </a:bodyPr>
          <a:lstStyle/>
          <a:p>
            <a:r>
              <a:rPr lang="es-ES" dirty="0"/>
              <a:t>Certificado LEED Gold</a:t>
            </a:r>
          </a:p>
          <a:p>
            <a:r>
              <a:rPr lang="es-ES" dirty="0"/>
              <a:t>Sobre de construcción apretado</a:t>
            </a:r>
          </a:p>
          <a:p>
            <a:r>
              <a:rPr lang="es-ES" dirty="0"/>
              <a:t>Aislamiento Exterior Continuo</a:t>
            </a:r>
          </a:p>
          <a:p>
            <a:r>
              <a:rPr lang="es-ES" dirty="0"/>
              <a:t>Ventanas de doble panel</a:t>
            </a:r>
          </a:p>
          <a:p>
            <a:r>
              <a:rPr lang="es-ES" dirty="0"/>
              <a:t>Sistema eficiente de climatización</a:t>
            </a:r>
          </a:p>
          <a:p>
            <a:r>
              <a:rPr lang="es-ES" dirty="0"/>
              <a:t>Calidad del aire interior</a:t>
            </a:r>
          </a:p>
          <a:p>
            <a:r>
              <a:rPr lang="es-ES" dirty="0"/>
              <a:t>Ventilación Mecánica y ERV</a:t>
            </a:r>
          </a:p>
          <a:p>
            <a:r>
              <a:rPr lang="es-ES" dirty="0"/>
              <a:t>Sellado de aire</a:t>
            </a:r>
          </a:p>
          <a:p>
            <a:r>
              <a:rPr lang="es-ES" dirty="0"/>
              <a:t>Escape directo de cocina</a:t>
            </a:r>
          </a:p>
          <a:p>
            <a:r>
              <a:rPr lang="es-ES" dirty="0"/>
              <a:t>Libre de humo</a:t>
            </a:r>
          </a:p>
          <a:p>
            <a:r>
              <a:rPr lang="es-ES" dirty="0"/>
              <a:t>PV solar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397" y="1943605"/>
            <a:ext cx="5867415" cy="3341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5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Transporte</a:t>
            </a:r>
            <a:r>
              <a:rPr lang="en-US" dirty="0" smtClean="0"/>
              <a:t> </a:t>
            </a:r>
            <a:r>
              <a:rPr lang="en-US" dirty="0"/>
              <a:t>y </a:t>
            </a:r>
            <a:r>
              <a:rPr lang="en-US" dirty="0" err="1" smtClean="0"/>
              <a:t>Estacionamiento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617" y="1492624"/>
            <a:ext cx="11285671" cy="4854387"/>
          </a:xfrm>
        </p:spPr>
        <p:txBody>
          <a:bodyPr>
            <a:normAutofit/>
          </a:bodyPr>
          <a:lstStyle/>
          <a:p>
            <a:r>
              <a:rPr lang="es-ES" dirty="0"/>
              <a:t>30 espacios de estacionamiento en superficie (relación 0.48)</a:t>
            </a:r>
          </a:p>
          <a:p>
            <a:r>
              <a:rPr lang="es-ES" dirty="0"/>
              <a:t>62 espacios interiores para bicicletas</a:t>
            </a:r>
          </a:p>
          <a:p>
            <a:endParaRPr lang="es-ES" dirty="0"/>
          </a:p>
          <a:p>
            <a:pPr marL="0" indent="0">
              <a:buNone/>
            </a:pPr>
            <a:r>
              <a:rPr lang="es-ES" u="sng" dirty="0"/>
              <a:t>Fomentar modos de tránsito alternativos</a:t>
            </a:r>
          </a:p>
          <a:p>
            <a:r>
              <a:rPr lang="es-ES" dirty="0"/>
              <a:t>Cerca de </a:t>
            </a:r>
            <a:r>
              <a:rPr lang="es-ES" dirty="0" err="1"/>
              <a:t>Transit</a:t>
            </a:r>
            <a:r>
              <a:rPr lang="es-ES" dirty="0"/>
              <a:t> y </a:t>
            </a:r>
            <a:r>
              <a:rPr lang="es-ES" dirty="0" err="1"/>
              <a:t>Hubway</a:t>
            </a:r>
            <a:endParaRPr lang="es-ES" dirty="0"/>
          </a:p>
          <a:p>
            <a:r>
              <a:rPr lang="es-ES" dirty="0"/>
              <a:t>Calmar el tráfico</a:t>
            </a:r>
          </a:p>
          <a:p>
            <a:r>
              <a:rPr lang="es-ES" dirty="0"/>
              <a:t>Potencial compartir coche</a:t>
            </a:r>
          </a:p>
          <a:p>
            <a:r>
              <a:rPr lang="es-ES" dirty="0"/>
              <a:t>Programación potencial de bicicletas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746C441-0137-488F-AB16-E8CC7D970E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2956"/>
          <a:stretch/>
        </p:blipFill>
        <p:spPr>
          <a:xfrm>
            <a:off x="7395417" y="257592"/>
            <a:ext cx="3495801" cy="66004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3" t="4509" r="5678" b="25490"/>
          <a:stretch/>
        </p:blipFill>
        <p:spPr>
          <a:xfrm>
            <a:off x="6696635" y="1157496"/>
            <a:ext cx="4693024" cy="4800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96667" y="4800601"/>
            <a:ext cx="90095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94592" y="1674029"/>
            <a:ext cx="90095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80750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s-ES" altLang="en-US" dirty="0">
                <a:latin typeface="inherit"/>
              </a:rPr>
              <a:t>Visión general</a:t>
            </a:r>
            <a:endParaRPr lang="es-ES" alt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564" y="1401417"/>
            <a:ext cx="11285671" cy="4852034"/>
          </a:xfrm>
        </p:spPr>
        <p:txBody>
          <a:bodyPr>
            <a:norm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3600" dirty="0" err="1" smtClean="0"/>
              <a:t>Contexto</a:t>
            </a:r>
            <a:r>
              <a:rPr lang="en-US" sz="3600" dirty="0" smtClean="0"/>
              <a:t> de </a:t>
            </a:r>
            <a:r>
              <a:rPr lang="en-US" sz="3600" dirty="0" err="1" smtClean="0"/>
              <a:t>Reurbanizaion</a:t>
            </a:r>
            <a:endParaRPr lang="en-US" sz="3600" dirty="0"/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s-ES" altLang="en-US" sz="3600" dirty="0" smtClean="0">
                <a:solidFill>
                  <a:srgbClr val="222222"/>
                </a:solidFill>
                <a:latin typeface="inherit"/>
              </a:rPr>
              <a:t>Descripción </a:t>
            </a:r>
            <a:r>
              <a:rPr lang="es-ES" altLang="en-US" sz="3600" dirty="0">
                <a:solidFill>
                  <a:srgbClr val="222222"/>
                </a:solidFill>
                <a:latin typeface="inherit"/>
              </a:rPr>
              <a:t>del proyecto</a:t>
            </a:r>
            <a:endParaRPr lang="es-ES" altLang="en-US" sz="1600" dirty="0"/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en-US" sz="3600" dirty="0" err="1" smtClean="0"/>
              <a:t>Construcion</a:t>
            </a:r>
            <a:r>
              <a:rPr lang="en-US" sz="3600" dirty="0" smtClean="0"/>
              <a:t> 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20851"/>
            <a:ext cx="65" cy="415498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n-US" sz="9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Roboto"/>
              </a:rPr>
              <a:t/>
            </a:r>
            <a:br>
              <a:rPr kumimoji="0" lang="es-ES" altLang="en-US" sz="9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Roboto"/>
              </a:rPr>
            </a:br>
            <a:endParaRPr kumimoji="0" lang="es-E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5462"/>
            <a:ext cx="65" cy="446276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es-ES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s-E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196947" y="97339"/>
            <a:ext cx="65" cy="415498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n-US" sz="9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Roboto"/>
              </a:rPr>
              <a:t/>
            </a:r>
            <a:br>
              <a:rPr kumimoji="0" lang="es-ES" altLang="en-US" sz="9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Roboto"/>
              </a:rPr>
            </a:br>
            <a:endParaRPr kumimoji="0" lang="es-E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23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Proceso</a:t>
            </a:r>
            <a:r>
              <a:rPr lang="en-US" dirty="0" smtClean="0"/>
              <a:t> </a:t>
            </a:r>
            <a:r>
              <a:rPr lang="en-US" dirty="0"/>
              <a:t>de </a:t>
            </a:r>
            <a:r>
              <a:rPr lang="en-US" dirty="0" err="1"/>
              <a:t>solicitud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Aplicaciones disponibles unos meses antes de que el edificio esté completo</a:t>
            </a:r>
          </a:p>
          <a:p>
            <a:endParaRPr lang="es-ES" dirty="0"/>
          </a:p>
          <a:p>
            <a:r>
              <a:rPr lang="es-ES" dirty="0"/>
              <a:t>Reciba actualizaciones en: https://www.boston.gov/metrolist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8921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Construcción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2176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Holtzer Park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440" y="1324929"/>
            <a:ext cx="7777111" cy="4852034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s-ES" dirty="0"/>
              <a:t>Inicio de construcción verano 2020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s-ES" dirty="0"/>
              <a:t>Construcción Terminación Invierno 2022</a:t>
            </a:r>
          </a:p>
          <a:p>
            <a:pPr marL="0" indent="0">
              <a:lnSpc>
                <a:spcPct val="150000"/>
              </a:lnSpc>
              <a:buNone/>
            </a:pPr>
            <a:endParaRPr lang="es-ES" dirty="0"/>
          </a:p>
          <a:p>
            <a:pPr marL="0" indent="0">
              <a:lnSpc>
                <a:spcPct val="150000"/>
              </a:lnSpc>
              <a:buNone/>
            </a:pPr>
            <a:r>
              <a:rPr lang="es-ES" dirty="0"/>
              <a:t>Costo del proyecto: $ 32 millones</a:t>
            </a:r>
            <a:endParaRPr lang="en-US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7898806" y="553659"/>
            <a:ext cx="3413158" cy="6165625"/>
            <a:chOff x="7754875" y="896585"/>
            <a:chExt cx="3136343" cy="5665579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C9AB9C24-CFC8-4EB8-BDCC-B7AC2ACA39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253" t="15908" r="65341" b="12556"/>
            <a:stretch/>
          </p:blipFill>
          <p:spPr>
            <a:xfrm>
              <a:off x="7754875" y="986989"/>
              <a:ext cx="3136343" cy="557517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3D0161DC-9CE5-4700-9C1C-643313A0419E}"/>
                </a:ext>
              </a:extLst>
            </p:cNvPr>
            <p:cNvSpPr/>
            <p:nvPr/>
          </p:nvSpPr>
          <p:spPr>
            <a:xfrm rot="21307513">
              <a:off x="8712359" y="1252284"/>
              <a:ext cx="100668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Alliance Way</a:t>
              </a:r>
              <a:endParaRPr lang="en-US" sz="1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7314A216-4826-4044-B8E4-F3617A37422A}"/>
                </a:ext>
              </a:extLst>
            </p:cNvPr>
            <p:cNvSpPr/>
            <p:nvPr/>
          </p:nvSpPr>
          <p:spPr>
            <a:xfrm rot="5400000">
              <a:off x="9862096" y="3448924"/>
              <a:ext cx="106548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Holtzer Street</a:t>
              </a:r>
              <a:endParaRPr lang="en-US" sz="1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D78C17E4-0768-469D-AA35-2121CF288A77}"/>
                </a:ext>
              </a:extLst>
            </p:cNvPr>
            <p:cNvSpPr/>
            <p:nvPr/>
          </p:nvSpPr>
          <p:spPr>
            <a:xfrm>
              <a:off x="8358925" y="1886566"/>
              <a:ext cx="85677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Play Space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EE27327E-5A88-4D5D-AD2F-2B6406341240}"/>
                </a:ext>
              </a:extLst>
            </p:cNvPr>
            <p:cNvSpPr/>
            <p:nvPr/>
          </p:nvSpPr>
          <p:spPr>
            <a:xfrm>
              <a:off x="9648873" y="5548096"/>
              <a:ext cx="119549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Amory Street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FA77C29E-6135-40CB-B171-E9A43F60A001}"/>
                </a:ext>
              </a:extLst>
            </p:cNvPr>
            <p:cNvSpPr/>
            <p:nvPr/>
          </p:nvSpPr>
          <p:spPr>
            <a:xfrm rot="16425466">
              <a:off x="7188735" y="1594880"/>
              <a:ext cx="167359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Atherton Street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D69CD212-FD77-4829-9AF2-12672F16A6D7}"/>
                </a:ext>
              </a:extLst>
            </p:cNvPr>
            <p:cNvSpPr txBox="1"/>
            <p:nvPr/>
          </p:nvSpPr>
          <p:spPr>
            <a:xfrm>
              <a:off x="9215699" y="3194533"/>
              <a:ext cx="8663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Holtzer</a:t>
              </a:r>
            </a:p>
            <a:p>
              <a:pPr algn="ctr"/>
              <a:r>
                <a:rPr lang="en-US" sz="14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Park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965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63" y="-228283"/>
            <a:ext cx="10515600" cy="1325563"/>
          </a:xfrm>
        </p:spPr>
        <p:txBody>
          <a:bodyPr>
            <a:normAutofit/>
          </a:bodyPr>
          <a:lstStyle/>
          <a:p>
            <a:r>
              <a:rPr lang="es-ES" sz="4000" dirty="0" smtClean="0"/>
              <a:t>Reubicación </a:t>
            </a:r>
            <a:r>
              <a:rPr lang="es-ES" sz="4000" dirty="0"/>
              <a:t>de estacionamiento para residentes</a:t>
            </a:r>
            <a:endParaRPr lang="en-US" sz="4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3" t="22334" r="9347" b="14166"/>
          <a:stretch/>
        </p:blipFill>
        <p:spPr>
          <a:xfrm>
            <a:off x="1404517" y="1209822"/>
            <a:ext cx="9214152" cy="546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2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Contratista</a:t>
            </a:r>
            <a:r>
              <a:rPr lang="en-US" dirty="0"/>
              <a:t> </a:t>
            </a:r>
            <a:r>
              <a:rPr lang="en-US" dirty="0" smtClean="0"/>
              <a:t>General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Contratación</a:t>
            </a:r>
            <a:r>
              <a:rPr lang="en-US" dirty="0"/>
              <a:t> general de NEI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5" t="3842" r="4766" b="36498"/>
          <a:stretch/>
        </p:blipFill>
        <p:spPr>
          <a:xfrm>
            <a:off x="6245816" y="1825625"/>
            <a:ext cx="4788978" cy="4091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765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/>
              <a:t>Metas de la fuerza laboral y la diversidad empresarial</a:t>
            </a:r>
            <a:endParaRPr lang="en-US" sz="4000" dirty="0">
              <a:solidFill>
                <a:schemeClr val="accent2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75618" y="1089495"/>
            <a:ext cx="5631287" cy="823912"/>
          </a:xfrm>
        </p:spPr>
        <p:txBody>
          <a:bodyPr/>
          <a:lstStyle/>
          <a:p>
            <a:r>
              <a:rPr lang="es-ES" dirty="0"/>
              <a:t>Metas de participación de los trabajadores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75618" y="1913407"/>
            <a:ext cx="4915553" cy="4626878"/>
          </a:xfrm>
        </p:spPr>
        <p:txBody>
          <a:bodyPr>
            <a:normAutofit fontScale="92500"/>
          </a:bodyPr>
          <a:lstStyle/>
          <a:p>
            <a:r>
              <a:rPr lang="es-ES" dirty="0"/>
              <a:t>50% trabajadores de color</a:t>
            </a:r>
          </a:p>
          <a:p>
            <a:r>
              <a:rPr lang="es-ES" dirty="0"/>
              <a:t>12% trabajadoras</a:t>
            </a:r>
          </a:p>
          <a:p>
            <a:r>
              <a:rPr lang="es-ES" dirty="0"/>
              <a:t>51% residentes de Boston</a:t>
            </a:r>
          </a:p>
          <a:p>
            <a:r>
              <a:rPr lang="es-ES" dirty="0"/>
              <a:t>25% de residentes del vecindario</a:t>
            </a:r>
          </a:p>
          <a:p>
            <a:r>
              <a:rPr lang="es-ES" dirty="0"/>
              <a:t>(Códigos postales: 02118, 02119, 02120, 02121, 02122, 02124, 02125, 02126, 02130)</a:t>
            </a:r>
          </a:p>
          <a:p>
            <a:r>
              <a:rPr lang="es-ES" dirty="0"/>
              <a:t>30% Sección 3 Nuevas contrataciones *</a:t>
            </a:r>
          </a:p>
          <a:p>
            <a:r>
              <a:rPr lang="es-ES" dirty="0"/>
              <a:t>10% Sección 3 Horas de trabajo *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089495"/>
            <a:ext cx="5183188" cy="823912"/>
          </a:xfrm>
        </p:spPr>
        <p:txBody>
          <a:bodyPr/>
          <a:lstStyle/>
          <a:p>
            <a:r>
              <a:rPr lang="en-US" dirty="0" err="1"/>
              <a:t>Objetivos</a:t>
            </a:r>
            <a:r>
              <a:rPr lang="en-US" dirty="0"/>
              <a:t> de </a:t>
            </a:r>
            <a:r>
              <a:rPr lang="en-US" dirty="0" err="1"/>
              <a:t>contratación</a:t>
            </a:r>
            <a:r>
              <a:rPr lang="en-US" dirty="0"/>
              <a:t> </a:t>
            </a:r>
            <a:r>
              <a:rPr lang="en-US" dirty="0" err="1"/>
              <a:t>comercial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1913407"/>
            <a:ext cx="5183188" cy="3684588"/>
          </a:xfrm>
        </p:spPr>
        <p:txBody>
          <a:bodyPr>
            <a:normAutofit/>
          </a:bodyPr>
          <a:lstStyle/>
          <a:p>
            <a:r>
              <a:rPr lang="es-ES" dirty="0"/>
              <a:t>50% a MBE</a:t>
            </a:r>
          </a:p>
          <a:p>
            <a:r>
              <a:rPr lang="es-ES" dirty="0"/>
              <a:t>10% a WBE</a:t>
            </a:r>
          </a:p>
          <a:p>
            <a:r>
              <a:rPr lang="es-ES" dirty="0"/>
              <a:t>10% a las MBE de barrio</a:t>
            </a:r>
          </a:p>
          <a:p>
            <a:r>
              <a:rPr lang="es-ES" dirty="0"/>
              <a:t>(Códigos postales: 02118, 02119, 02120, 02121, 02122, 02124, 02125, 02126, 02130)</a:t>
            </a:r>
          </a:p>
          <a:p>
            <a:r>
              <a:rPr lang="es-ES" dirty="0"/>
              <a:t>10% para negocios de la Sección 3 *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172200" y="5597995"/>
            <a:ext cx="66487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* Prioridad de la Sección 3 para las residentes de BHA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1771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618" y="0"/>
            <a:ext cx="10979770" cy="1325563"/>
          </a:xfrm>
        </p:spPr>
        <p:txBody>
          <a:bodyPr>
            <a:normAutofit/>
          </a:bodyPr>
          <a:lstStyle/>
          <a:p>
            <a:r>
              <a:rPr lang="es-ES" sz="4000" dirty="0" smtClean="0"/>
              <a:t>Rendimiento </a:t>
            </a:r>
            <a:r>
              <a:rPr lang="es-ES" sz="4000" dirty="0"/>
              <a:t>de la fuerza laboral y la diversidad empresarial UEHC</a:t>
            </a:r>
            <a:endParaRPr lang="en-US" sz="4000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29222556"/>
              </p:ext>
            </p:extLst>
          </p:nvPr>
        </p:nvGraphicFramePr>
        <p:xfrm>
          <a:off x="599044" y="1611822"/>
          <a:ext cx="11071181" cy="4313458"/>
        </p:xfrm>
        <a:graphic>
          <a:graphicData uri="http://schemas.openxmlformats.org/drawingml/2006/table">
            <a:tbl>
              <a:tblPr/>
              <a:tblGrid>
                <a:gridCol w="1697245"/>
                <a:gridCol w="973853"/>
                <a:gridCol w="945397"/>
                <a:gridCol w="914400"/>
                <a:gridCol w="976393"/>
                <a:gridCol w="1332854"/>
                <a:gridCol w="867905"/>
                <a:gridCol w="1372158"/>
                <a:gridCol w="1092073"/>
                <a:gridCol w="898903"/>
              </a:tblGrid>
              <a:tr h="503644"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4371" marR="4371" marT="43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4371" marR="4371" marT="437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WORKER HOURS</a:t>
                      </a:r>
                    </a:p>
                  </a:txBody>
                  <a:tcPr marL="4371" marR="4371" marT="437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BUSINESSES</a:t>
                      </a:r>
                    </a:p>
                  </a:txBody>
                  <a:tcPr marL="4371" marR="4371" marT="437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983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Gill Sans MT" panose="020B0502020104020203" pitchFamily="34" charset="0"/>
                        </a:rPr>
                        <a:t>Project</a:t>
                      </a:r>
                    </a:p>
                  </a:txBody>
                  <a:tcPr marL="4371" marR="4371" marT="437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Gill Sans MT" panose="020B0502020104020203" pitchFamily="34" charset="0"/>
                        </a:rPr>
                        <a:t>Year Complete</a:t>
                      </a:r>
                    </a:p>
                  </a:txBody>
                  <a:tcPr marL="4371" marR="4371" marT="437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Gill Sans MT" panose="020B0502020104020203" pitchFamily="34" charset="0"/>
                        </a:rPr>
                        <a:t>Boston Residents</a:t>
                      </a:r>
                    </a:p>
                  </a:txBody>
                  <a:tcPr marL="4371" marR="4371" marT="437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Gill Sans MT" panose="020B0502020104020203" pitchFamily="34" charset="0"/>
                        </a:rPr>
                        <a:t>Women</a:t>
                      </a:r>
                    </a:p>
                  </a:txBody>
                  <a:tcPr marL="4371" marR="4371" marT="437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Gill Sans MT" panose="020B0502020104020203" pitchFamily="34" charset="0"/>
                        </a:rPr>
                        <a:t>People of Color</a:t>
                      </a:r>
                    </a:p>
                  </a:txBody>
                  <a:tcPr marL="4371" marR="4371" marT="437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Gill Sans MT" panose="020B0502020104020203" pitchFamily="34" charset="0"/>
                        </a:rPr>
                        <a:t>Neighborhood Residents (by zip code)</a:t>
                      </a:r>
                    </a:p>
                  </a:txBody>
                  <a:tcPr marL="4371" marR="4371" marT="437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Gill Sans MT" panose="020B0502020104020203" pitchFamily="34" charset="0"/>
                        </a:rPr>
                        <a:t>Section 3 Workers</a:t>
                      </a:r>
                    </a:p>
                  </a:txBody>
                  <a:tcPr marL="4371" marR="4371" marT="437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Gill Sans MT" panose="020B0502020104020203" pitchFamily="34" charset="0"/>
                        </a:rPr>
                        <a:t>Minority Business Enterprises</a:t>
                      </a:r>
                    </a:p>
                  </a:txBody>
                  <a:tcPr marL="4371" marR="4371" marT="437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Gill Sans MT" panose="020B0502020104020203" pitchFamily="34" charset="0"/>
                        </a:rPr>
                        <a:t>Women Business Enterprises</a:t>
                      </a:r>
                    </a:p>
                  </a:txBody>
                  <a:tcPr marL="4371" marR="4371" marT="437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Gill Sans MT" panose="020B0502020104020203" pitchFamily="34" charset="0"/>
                        </a:rPr>
                        <a:t>Section 3 Businesses</a:t>
                      </a:r>
                    </a:p>
                  </a:txBody>
                  <a:tcPr marL="4371" marR="4371" marT="437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</a:tr>
              <a:tr h="3994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Wilshire Westminster</a:t>
                      </a:r>
                    </a:p>
                  </a:txBody>
                  <a:tcPr marL="4371" marR="4371" marT="437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2019</a:t>
                      </a:r>
                    </a:p>
                  </a:txBody>
                  <a:tcPr marL="4371" marR="4371" marT="437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32%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4371" marR="4371" marT="437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4371" marR="4371" marT="437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66%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4371" marR="4371" marT="437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25%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4371" marR="4371" marT="437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27%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4371" marR="4371" marT="437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44%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4371" marR="4371" marT="437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30%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4371" marR="4371" marT="4371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27%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4371" marR="4371" marT="437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3994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Walker Park</a:t>
                      </a:r>
                    </a:p>
                  </a:txBody>
                  <a:tcPr marL="4371" marR="4371" marT="437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2019</a:t>
                      </a:r>
                    </a:p>
                  </a:txBody>
                  <a:tcPr marL="4371" marR="4371" marT="437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37%</a:t>
                      </a:r>
                    </a:p>
                  </a:txBody>
                  <a:tcPr marL="4371" marR="4371" marT="437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8%</a:t>
                      </a:r>
                    </a:p>
                  </a:txBody>
                  <a:tcPr marL="4371" marR="4371" marT="43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79%</a:t>
                      </a:r>
                    </a:p>
                  </a:txBody>
                  <a:tcPr marL="4371" marR="4371" marT="43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16%</a:t>
                      </a:r>
                    </a:p>
                  </a:txBody>
                  <a:tcPr marL="4371" marR="4371" marT="43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36%</a:t>
                      </a:r>
                    </a:p>
                  </a:txBody>
                  <a:tcPr marL="4371" marR="4371" marT="437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46%</a:t>
                      </a:r>
                    </a:p>
                  </a:txBody>
                  <a:tcPr marL="4371" marR="4371" marT="437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22%</a:t>
                      </a:r>
                    </a:p>
                  </a:txBody>
                  <a:tcPr marL="4371" marR="4371" marT="43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24%</a:t>
                      </a:r>
                    </a:p>
                  </a:txBody>
                  <a:tcPr marL="4371" marR="4371" marT="437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818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Cleaves Dimock Bragdon</a:t>
                      </a:r>
                    </a:p>
                  </a:txBody>
                  <a:tcPr marL="4371" marR="4371" marT="437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2017</a:t>
                      </a:r>
                    </a:p>
                  </a:txBody>
                  <a:tcPr marL="4371" marR="4371" marT="437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35%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4371" marR="4371" marT="437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6%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4371" marR="4371" marT="43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75%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4371" marR="4371" marT="43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27%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4371" marR="4371" marT="43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14%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4371" marR="4371" marT="437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35%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4371" marR="4371" marT="437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4371" marR="4371" marT="43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10%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4371" marR="4371" marT="437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3994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Walnut Washington</a:t>
                      </a:r>
                    </a:p>
                  </a:txBody>
                  <a:tcPr marL="4371" marR="4371" marT="437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2015</a:t>
                      </a:r>
                    </a:p>
                  </a:txBody>
                  <a:tcPr marL="4371" marR="4371" marT="437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50%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4371" marR="4371" marT="437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5%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4371" marR="4371" marT="43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61%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4371" marR="4371" marT="43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n/a</a:t>
                      </a:r>
                    </a:p>
                  </a:txBody>
                  <a:tcPr marL="4371" marR="4371" marT="43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16%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4371" marR="4371" marT="437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39%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4371" marR="4371" marT="437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12%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4371" marR="4371" marT="43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n/a</a:t>
                      </a:r>
                    </a:p>
                  </a:txBody>
                  <a:tcPr marL="4371" marR="4371" marT="437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994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Jackson Commons</a:t>
                      </a:r>
                    </a:p>
                  </a:txBody>
                  <a:tcPr marL="4371" marR="4371" marT="437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2015</a:t>
                      </a:r>
                    </a:p>
                  </a:txBody>
                  <a:tcPr marL="4371" marR="4371" marT="4371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32%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4371" marR="4371" marT="437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6%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4371" marR="4371" marT="43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63%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4371" marR="4371" marT="43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25%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4371" marR="4371" marT="43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30%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4371" marR="4371" marT="437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48%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4371" marR="4371" marT="437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7%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4371" marR="4371" marT="43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0"/>
                        </a:rPr>
                        <a:t>19%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0"/>
                      </a:endParaRPr>
                    </a:p>
                  </a:txBody>
                  <a:tcPr marL="4371" marR="4371" marT="4371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27471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Información</a:t>
            </a:r>
            <a:r>
              <a:rPr lang="en-US" dirty="0" smtClean="0"/>
              <a:t> </a:t>
            </a:r>
            <a:r>
              <a:rPr lang="en-US" dirty="0"/>
              <a:t>de </a:t>
            </a:r>
            <a:r>
              <a:rPr lang="en-US" dirty="0" err="1"/>
              <a:t>contratación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034" y="1549767"/>
            <a:ext cx="7841932" cy="4532535"/>
          </a:xfrm>
        </p:spPr>
      </p:pic>
    </p:spTree>
    <p:extLst>
      <p:ext uri="{BB962C8B-B14F-4D97-AF65-F5344CB8AC3E}">
        <p14:creationId xmlns:p14="http://schemas.microsoft.com/office/powerpoint/2010/main" val="15194059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Contacta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617" y="1825625"/>
            <a:ext cx="5956603" cy="4351338"/>
          </a:xfrm>
        </p:spPr>
        <p:txBody>
          <a:bodyPr/>
          <a:lstStyle/>
          <a:p>
            <a:pPr marL="0" indent="0">
              <a:buNone/>
            </a:pPr>
            <a:r>
              <a:rPr lang="en-US" u="sng" dirty="0"/>
              <a:t>For more information contact:</a:t>
            </a:r>
            <a:endParaRPr lang="en-US" u="sng" dirty="0" smtClean="0"/>
          </a:p>
          <a:p>
            <a:pPr marL="457200" lvl="1" indent="0">
              <a:buNone/>
            </a:pPr>
            <a:r>
              <a:rPr lang="en-US" sz="2800" dirty="0" smtClean="0"/>
              <a:t>Alia </a:t>
            </a:r>
            <a:r>
              <a:rPr lang="en-US" sz="2800" dirty="0" err="1" smtClean="0"/>
              <a:t>Pacombe</a:t>
            </a:r>
            <a:endParaRPr lang="en-US" sz="2800" dirty="0" smtClean="0"/>
          </a:p>
          <a:p>
            <a:pPr marL="457200" lvl="1" indent="0">
              <a:buNone/>
            </a:pPr>
            <a:r>
              <a:rPr lang="en-US" sz="2800" dirty="0" smtClean="0"/>
              <a:t>Director of Community Engagement</a:t>
            </a:r>
          </a:p>
          <a:p>
            <a:pPr marL="457200" lvl="1" indent="0">
              <a:buNone/>
            </a:pPr>
            <a:r>
              <a:rPr lang="en-US" sz="2800" dirty="0" smtClean="0"/>
              <a:t>617-989-9324</a:t>
            </a:r>
          </a:p>
          <a:p>
            <a:pPr marL="457200" lvl="1" indent="0">
              <a:buNone/>
            </a:pPr>
            <a:r>
              <a:rPr lang="en-US" sz="2800" dirty="0" smtClean="0"/>
              <a:t>Apacombe@urbanedge.org</a:t>
            </a:r>
            <a:endParaRPr lang="en-US" sz="28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35397" y="1825625"/>
            <a:ext cx="595660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u="sng" dirty="0"/>
              <a:t>Para mas </a:t>
            </a:r>
            <a:r>
              <a:rPr lang="en-US" u="sng" dirty="0" err="1"/>
              <a:t>informacion</a:t>
            </a:r>
            <a:r>
              <a:rPr lang="en-US" u="sng" dirty="0"/>
              <a:t> </a:t>
            </a:r>
            <a:r>
              <a:rPr lang="en-US" u="sng" dirty="0" err="1"/>
              <a:t>contacte</a:t>
            </a:r>
            <a:r>
              <a:rPr lang="en-US" u="sng" dirty="0"/>
              <a:t>:</a:t>
            </a:r>
          </a:p>
          <a:p>
            <a:pPr marL="457200" lvl="1" indent="0">
              <a:buNone/>
            </a:pPr>
            <a:r>
              <a:rPr lang="en-US" sz="2800" dirty="0"/>
              <a:t>Stephanie Rodriguez</a:t>
            </a:r>
          </a:p>
          <a:p>
            <a:pPr marL="457200" lvl="1" indent="0">
              <a:buNone/>
            </a:pPr>
            <a:r>
              <a:rPr lang="en-US" sz="2800" dirty="0" err="1"/>
              <a:t>Oficial</a:t>
            </a:r>
            <a:r>
              <a:rPr lang="en-US" sz="2800" dirty="0"/>
              <a:t> de </a:t>
            </a:r>
            <a:r>
              <a:rPr lang="en-US" sz="2800" dirty="0" err="1"/>
              <a:t>Participacion</a:t>
            </a:r>
            <a:endParaRPr lang="en-US" sz="2800" dirty="0"/>
          </a:p>
          <a:p>
            <a:pPr marL="457200" lvl="1" indent="0">
              <a:buNone/>
            </a:pPr>
            <a:r>
              <a:rPr lang="en-US" sz="2800" dirty="0" err="1"/>
              <a:t>Teléfono</a:t>
            </a:r>
            <a:r>
              <a:rPr lang="en-US" sz="2800" dirty="0"/>
              <a:t>: 617-989-9346</a:t>
            </a:r>
          </a:p>
          <a:p>
            <a:pPr marL="457200" lvl="1" indent="0">
              <a:buNone/>
            </a:pPr>
            <a:r>
              <a:rPr lang="en-US" sz="2800" dirty="0"/>
              <a:t>srodrig</a:t>
            </a:r>
            <a:r>
              <a:rPr lang="en-US" dirty="0"/>
              <a:t>uez@urbanedge.org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060410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Preguntas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09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dirty="0" smtClean="0"/>
              <a:t> </a:t>
            </a:r>
            <a:r>
              <a:rPr lang="en-US" dirty="0" err="1"/>
              <a:t>Contexto</a:t>
            </a:r>
            <a:r>
              <a:rPr lang="en-US" dirty="0"/>
              <a:t> de </a:t>
            </a:r>
            <a:r>
              <a:rPr lang="en-US" dirty="0" err="1"/>
              <a:t>Reurbanizaion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91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4" b="2709"/>
          <a:stretch/>
        </p:blipFill>
        <p:spPr>
          <a:xfrm>
            <a:off x="868311" y="1014760"/>
            <a:ext cx="8549646" cy="56982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69592" y="6090267"/>
            <a:ext cx="387928" cy="184666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ctr">
              <a:defRPr sz="12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+55.0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42857" y="2879211"/>
            <a:ext cx="387928" cy="184666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ctr">
              <a:defRPr sz="12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+35.0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63970" y="2260483"/>
            <a:ext cx="387928" cy="184666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ctr">
              <a:defRPr sz="12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+47.0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60017" y="1753701"/>
            <a:ext cx="387928" cy="184666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ctr">
              <a:defRPr sz="12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+39.0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35090" y="5161293"/>
            <a:ext cx="778162" cy="184666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ctr">
              <a:defRPr sz="12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125 Amory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96924" y="2786878"/>
            <a:ext cx="414986" cy="184666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ctr">
              <a:defRPr sz="12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PACE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21880" y="5970999"/>
            <a:ext cx="963405" cy="184666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ctr">
              <a:defRPr sz="12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Amory Street</a:t>
            </a:r>
          </a:p>
        </p:txBody>
      </p:sp>
      <p:sp>
        <p:nvSpPr>
          <p:cNvPr id="15" name="TextBox 14"/>
          <p:cNvSpPr txBox="1"/>
          <p:nvPr/>
        </p:nvSpPr>
        <p:spPr>
          <a:xfrm rot="21364480">
            <a:off x="3102952" y="1104505"/>
            <a:ext cx="432619" cy="184666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ctr">
              <a:defRPr sz="12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MBTA</a:t>
            </a:r>
          </a:p>
        </p:txBody>
      </p:sp>
      <p:sp>
        <p:nvSpPr>
          <p:cNvPr id="16" name="TextBox 15"/>
          <p:cNvSpPr txBox="1"/>
          <p:nvPr/>
        </p:nvSpPr>
        <p:spPr>
          <a:xfrm rot="16509763">
            <a:off x="786386" y="2289207"/>
            <a:ext cx="1118896" cy="184666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ctr">
              <a:defRPr sz="12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Atherton Street</a:t>
            </a:r>
          </a:p>
        </p:txBody>
      </p:sp>
      <p:sp>
        <p:nvSpPr>
          <p:cNvPr id="17" name="TextBox 16"/>
          <p:cNvSpPr txBox="1"/>
          <p:nvPr/>
        </p:nvSpPr>
        <p:spPr>
          <a:xfrm rot="5063236">
            <a:off x="8106135" y="3556587"/>
            <a:ext cx="1070614" cy="184666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ctr">
              <a:defRPr sz="12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Amory Terrace</a:t>
            </a:r>
          </a:p>
        </p:txBody>
      </p:sp>
      <p:sp>
        <p:nvSpPr>
          <p:cNvPr id="18" name="TextBox 17"/>
          <p:cNvSpPr txBox="1"/>
          <p:nvPr/>
        </p:nvSpPr>
        <p:spPr>
          <a:xfrm rot="21406149">
            <a:off x="3693001" y="2289206"/>
            <a:ext cx="1367362" cy="184666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ctr">
              <a:defRPr sz="12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BWSC </a:t>
            </a:r>
            <a:r>
              <a:rPr lang="en-US" dirty="0"/>
              <a:t>EASEMENT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25984" y="4240267"/>
            <a:ext cx="572273" cy="184666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ctr">
              <a:defRPr sz="12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Storage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31256" y="3261126"/>
            <a:ext cx="453650" cy="369332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txBody>
          <a:bodyPr wrap="none" lIns="0" tIns="0" rIns="0" bIns="0">
            <a:spAutoFit/>
          </a:bodyPr>
          <a:lstStyle>
            <a:defPPr>
              <a:defRPr lang="en-US"/>
            </a:defPPr>
            <a:lvl1pPr algn="ctr">
              <a:defRPr sz="12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BHA</a:t>
            </a:r>
          </a:p>
          <a:p>
            <a:r>
              <a:rPr lang="en-US" dirty="0"/>
              <a:t>Police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375618" y="-6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>
                <a:solidFill>
                  <a:schemeClr val="accent2"/>
                </a:solidFill>
              </a:rPr>
              <a:t>Sitio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existente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0272" y="4801175"/>
            <a:ext cx="2188368" cy="193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491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125 Amory </a:t>
            </a:r>
            <a:r>
              <a:rPr lang="en-US" dirty="0"/>
              <a:t>Street </a:t>
            </a:r>
            <a:r>
              <a:rPr lang="en-US" dirty="0" err="1"/>
              <a:t>Reurbanización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3310" y="2034304"/>
            <a:ext cx="3260544" cy="11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http://www.zapotecenergy.com/assets/made/assets/images/projects/Centre-2410_72dpi_1350_900_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441"/>
          <a:stretch>
            <a:fillRect/>
          </a:stretch>
        </p:blipFill>
        <p:spPr bwMode="auto">
          <a:xfrm>
            <a:off x="1013618" y="3312244"/>
            <a:ext cx="3210290" cy="1853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34259" y="3280494"/>
            <a:ext cx="3308789" cy="1853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http://www.prellwitzchilinski.com/website/wp-content/uploads/2013/04/Urban-Edge-Jackson-Commons-EXT-Corner-overview-rendering-shot-M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3400" y="3280494"/>
            <a:ext cx="3216320" cy="1853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The Community Builde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9018" y="2406575"/>
            <a:ext cx="3234384" cy="61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4810" y="1848376"/>
            <a:ext cx="2679703" cy="1463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38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</a:rPr>
              <a:t>125 Amory Street </a:t>
            </a:r>
            <a:r>
              <a:rPr lang="en-US" dirty="0" err="1"/>
              <a:t>Reurbanización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9AB9C24-CFC8-4EB8-BDCC-B7AC2ACA39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53" t="-1" b="12556"/>
          <a:stretch/>
        </p:blipFill>
        <p:spPr>
          <a:xfrm>
            <a:off x="1328080" y="872194"/>
            <a:ext cx="9339680" cy="599695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282697" y="5031394"/>
            <a:ext cx="715223" cy="289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FF45787-9AEA-4AEE-BA33-2FE76121DB4C}"/>
              </a:ext>
            </a:extLst>
          </p:cNvPr>
          <p:cNvSpPr txBox="1"/>
          <p:nvPr/>
        </p:nvSpPr>
        <p:spPr>
          <a:xfrm>
            <a:off x="5240533" y="5033018"/>
            <a:ext cx="1292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z="1400" dirty="0"/>
              <a:t>125 Amory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274B2ED-AA77-4105-BBA1-7A3C1B018635}"/>
              </a:ext>
            </a:extLst>
          </p:cNvPr>
          <p:cNvSpPr txBox="1"/>
          <p:nvPr/>
        </p:nvSpPr>
        <p:spPr>
          <a:xfrm>
            <a:off x="4819599" y="2518938"/>
            <a:ext cx="1292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z="1400" dirty="0"/>
              <a:t>Building B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8CBBB8C-81C4-439B-B992-DCF75510E38F}"/>
              </a:ext>
            </a:extLst>
          </p:cNvPr>
          <p:cNvSpPr txBox="1"/>
          <p:nvPr/>
        </p:nvSpPr>
        <p:spPr>
          <a:xfrm>
            <a:off x="7870195" y="2412995"/>
            <a:ext cx="1292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z="1400" dirty="0"/>
              <a:t>PACE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9943B5F-AE2E-4500-A0BD-2B32EA341272}"/>
              </a:ext>
            </a:extLst>
          </p:cNvPr>
          <p:cNvSpPr txBox="1"/>
          <p:nvPr/>
        </p:nvSpPr>
        <p:spPr>
          <a:xfrm>
            <a:off x="8189514" y="3942801"/>
            <a:ext cx="1292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z="1400" dirty="0"/>
              <a:t>Building 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69CD212-FD77-4829-9AF2-12672F16A6D7}"/>
              </a:ext>
            </a:extLst>
          </p:cNvPr>
          <p:cNvSpPr txBox="1"/>
          <p:nvPr/>
        </p:nvSpPr>
        <p:spPr>
          <a:xfrm>
            <a:off x="2623822" y="4210745"/>
            <a:ext cx="1292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</a:t>
            </a:r>
            <a:r>
              <a:rPr lang="en-US" sz="14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Bldg</a:t>
            </a:r>
            <a:r>
              <a:rPr lang="en-US" sz="14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C)</a:t>
            </a:r>
            <a:endParaRPr lang="en-US" sz="1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2D487E7-781F-47DD-93BE-5EA7A978F543}"/>
              </a:ext>
            </a:extLst>
          </p:cNvPr>
          <p:cNvSpPr/>
          <p:nvPr/>
        </p:nvSpPr>
        <p:spPr>
          <a:xfrm>
            <a:off x="4791867" y="3232033"/>
            <a:ext cx="10661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Central Green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3D0161DC-9CE5-4700-9C1C-643313A0419E}"/>
              </a:ext>
            </a:extLst>
          </p:cNvPr>
          <p:cNvSpPr/>
          <p:nvPr/>
        </p:nvSpPr>
        <p:spPr>
          <a:xfrm rot="21307513">
            <a:off x="4133909" y="1917982"/>
            <a:ext cx="10066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Alliance Way</a:t>
            </a:r>
            <a:endParaRPr lang="en-US" sz="1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98A3AA1A-27B4-469F-A10A-5D1C90D658DB}"/>
              </a:ext>
            </a:extLst>
          </p:cNvPr>
          <p:cNvSpPr/>
          <p:nvPr/>
        </p:nvSpPr>
        <p:spPr>
          <a:xfrm rot="5400000">
            <a:off x="7175440" y="4825465"/>
            <a:ext cx="11950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Halloway</a:t>
            </a:r>
            <a:r>
              <a:rPr lang="en-US" sz="1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Street</a:t>
            </a:r>
            <a:endParaRPr lang="en-US" sz="1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7314A216-4826-4044-B8E4-F3617A37422A}"/>
              </a:ext>
            </a:extLst>
          </p:cNvPr>
          <p:cNvSpPr/>
          <p:nvPr/>
        </p:nvSpPr>
        <p:spPr>
          <a:xfrm rot="5400000">
            <a:off x="3095930" y="4674863"/>
            <a:ext cx="10654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Holtzer Street</a:t>
            </a:r>
            <a:endParaRPr lang="en-US" sz="1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6EF73CB-067D-425B-924F-6BE6B818D145}"/>
              </a:ext>
            </a:extLst>
          </p:cNvPr>
          <p:cNvSpPr/>
          <p:nvPr/>
        </p:nvSpPr>
        <p:spPr>
          <a:xfrm>
            <a:off x="5483860" y="5825506"/>
            <a:ext cx="5582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Entry </a:t>
            </a:r>
          </a:p>
          <a:p>
            <a:pPr algn="ctr"/>
            <a:r>
              <a:rPr lang="en-US" sz="1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Stoop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D78C17E4-0768-469D-AA35-2121CF288A77}"/>
              </a:ext>
            </a:extLst>
          </p:cNvPr>
          <p:cNvSpPr/>
          <p:nvPr/>
        </p:nvSpPr>
        <p:spPr>
          <a:xfrm>
            <a:off x="1836986" y="2792519"/>
            <a:ext cx="85677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Play Space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FA393603-23A6-4937-9389-105979DD0086}"/>
              </a:ext>
            </a:extLst>
          </p:cNvPr>
          <p:cNvSpPr/>
          <p:nvPr/>
        </p:nvSpPr>
        <p:spPr>
          <a:xfrm>
            <a:off x="5633418" y="1150108"/>
            <a:ext cx="645049" cy="184666"/>
          </a:xfrm>
          <a:prstGeom prst="rect">
            <a:avLst/>
          </a:prstGeom>
          <a:solidFill>
            <a:srgbClr val="F8F8F8"/>
          </a:solidFill>
          <a:ln>
            <a:noFill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2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Greenway</a:t>
            </a:r>
            <a:endParaRPr lang="en-US" sz="12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865DB034-F08D-4748-A619-235A01E81DB3}"/>
              </a:ext>
            </a:extLst>
          </p:cNvPr>
          <p:cNvSpPr/>
          <p:nvPr/>
        </p:nvSpPr>
        <p:spPr>
          <a:xfrm>
            <a:off x="4546298" y="3942141"/>
            <a:ext cx="7713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Resident</a:t>
            </a:r>
          </a:p>
          <a:p>
            <a:pPr algn="ctr"/>
            <a:r>
              <a:rPr 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Courtyard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BFCCCE5B-CB38-4068-93EB-8AB34489B655}"/>
              </a:ext>
            </a:extLst>
          </p:cNvPr>
          <p:cNvSpPr/>
          <p:nvPr/>
        </p:nvSpPr>
        <p:spPr>
          <a:xfrm>
            <a:off x="8794156" y="4721719"/>
            <a:ext cx="7713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Resident</a:t>
            </a:r>
          </a:p>
          <a:p>
            <a:pPr algn="ctr"/>
            <a:r>
              <a:rPr lang="en-US" sz="105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Courtyard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A2725405-4C6F-45E4-AB5A-BAD88F736F0F}"/>
              </a:ext>
            </a:extLst>
          </p:cNvPr>
          <p:cNvSpPr/>
          <p:nvPr/>
        </p:nvSpPr>
        <p:spPr>
          <a:xfrm rot="21307513">
            <a:off x="4299471" y="942224"/>
            <a:ext cx="56028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MBTA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EE27327E-5A88-4D5D-AD2F-2B6406341240}"/>
              </a:ext>
            </a:extLst>
          </p:cNvPr>
          <p:cNvSpPr/>
          <p:nvPr/>
        </p:nvSpPr>
        <p:spPr>
          <a:xfrm>
            <a:off x="3952848" y="5961056"/>
            <a:ext cx="119549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Amory Street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FA77C29E-6135-40CB-B171-E9A43F60A001}"/>
              </a:ext>
            </a:extLst>
          </p:cNvPr>
          <p:cNvSpPr/>
          <p:nvPr/>
        </p:nvSpPr>
        <p:spPr>
          <a:xfrm rot="16425466">
            <a:off x="694761" y="2140928"/>
            <a:ext cx="16735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Atherton Street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F7877825-349B-466C-B992-A305EFD26575}"/>
              </a:ext>
            </a:extLst>
          </p:cNvPr>
          <p:cNvSpPr/>
          <p:nvPr/>
        </p:nvSpPr>
        <p:spPr>
          <a:xfrm rot="5173942">
            <a:off x="8995757" y="3392804"/>
            <a:ext cx="16119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Amory Terrace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D69CD212-FD77-4829-9AF2-12672F16A6D7}"/>
              </a:ext>
            </a:extLst>
          </p:cNvPr>
          <p:cNvSpPr txBox="1"/>
          <p:nvPr/>
        </p:nvSpPr>
        <p:spPr>
          <a:xfrm>
            <a:off x="2559406" y="3749090"/>
            <a:ext cx="866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Holtzer</a:t>
            </a:r>
          </a:p>
          <a:p>
            <a:pPr algn="ctr"/>
            <a:r>
              <a:rPr lang="en-US" sz="14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Park</a:t>
            </a:r>
            <a:endParaRPr lang="en-US" sz="1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610879" y="4856010"/>
            <a:ext cx="28600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2"/>
                </a:solidFill>
              </a:rPr>
              <a:t>199 </a:t>
            </a:r>
            <a:r>
              <a:rPr lang="en-US" sz="2400" b="1" dirty="0" err="1">
                <a:solidFill>
                  <a:schemeClr val="accent2"/>
                </a:solidFill>
              </a:rPr>
              <a:t>Unidades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 smtClean="0">
                <a:solidFill>
                  <a:schemeClr val="accent2"/>
                </a:solidFill>
              </a:rPr>
              <a:t>rehabilitadas</a:t>
            </a:r>
            <a:endParaRPr lang="en-US" sz="2400" b="1" dirty="0" smtClean="0">
              <a:solidFill>
                <a:schemeClr val="accent2"/>
              </a:solidFill>
            </a:endParaRPr>
          </a:p>
          <a:p>
            <a:r>
              <a:rPr lang="en-US" sz="2400" b="1" u="sng" dirty="0">
                <a:solidFill>
                  <a:schemeClr val="accent2"/>
                </a:solidFill>
              </a:rPr>
              <a:t>359 </a:t>
            </a:r>
            <a:r>
              <a:rPr lang="en-US" sz="2400" b="1" u="sng" dirty="0" err="1">
                <a:solidFill>
                  <a:schemeClr val="accent2"/>
                </a:solidFill>
              </a:rPr>
              <a:t>Nuevas</a:t>
            </a:r>
            <a:r>
              <a:rPr lang="en-US" sz="2400" b="1" u="sng" dirty="0">
                <a:solidFill>
                  <a:schemeClr val="accent2"/>
                </a:solidFill>
              </a:rPr>
              <a:t> </a:t>
            </a:r>
            <a:r>
              <a:rPr lang="en-US" sz="2400" b="1" u="sng" dirty="0" err="1" smtClean="0">
                <a:solidFill>
                  <a:schemeClr val="accent2"/>
                </a:solidFill>
              </a:rPr>
              <a:t>unidades</a:t>
            </a:r>
            <a:endParaRPr lang="en-US" sz="2400" b="1" u="sng" dirty="0" smtClean="0">
              <a:solidFill>
                <a:schemeClr val="accent2"/>
              </a:solidFill>
            </a:endParaRPr>
          </a:p>
          <a:p>
            <a:r>
              <a:rPr lang="en-US" sz="2400" b="1" dirty="0" smtClean="0">
                <a:solidFill>
                  <a:schemeClr val="accent2"/>
                </a:solidFill>
              </a:rPr>
              <a:t>558 </a:t>
            </a:r>
            <a:r>
              <a:rPr lang="en-US" sz="2400" b="1" dirty="0" err="1" smtClean="0">
                <a:solidFill>
                  <a:schemeClr val="accent2"/>
                </a:solidFill>
              </a:rPr>
              <a:t>Unidades</a:t>
            </a:r>
            <a:r>
              <a:rPr lang="en-US" sz="2400" b="1" dirty="0" smtClean="0">
                <a:solidFill>
                  <a:schemeClr val="accent2"/>
                </a:solidFill>
              </a:rPr>
              <a:t> Total</a:t>
            </a:r>
            <a:endParaRPr lang="en-US" sz="24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32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altLang="en-US" dirty="0" smtClean="0">
                <a:latin typeface="inherit"/>
              </a:rPr>
              <a:t>Proceso </a:t>
            </a:r>
            <a:r>
              <a:rPr lang="es-ES" altLang="en-US" dirty="0">
                <a:latin typeface="inherit"/>
              </a:rPr>
              <a:t>comunitario desde 2016</a:t>
            </a:r>
            <a:r>
              <a:rPr lang="es-ES" altLang="en-US" dirty="0">
                <a:latin typeface="Roboto"/>
              </a:rPr>
              <a:t/>
            </a:r>
            <a:br>
              <a:rPr lang="es-ES" altLang="en-US" dirty="0">
                <a:latin typeface="Roboto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617" y="1324928"/>
            <a:ext cx="11816383" cy="537129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dirty="0"/>
              <a:t>Reuniones con 125 residentes de </a:t>
            </a:r>
            <a:r>
              <a:rPr lang="es-ES" dirty="0" err="1"/>
              <a:t>Amory</a:t>
            </a:r>
            <a:r>
              <a:rPr lang="es-ES" dirty="0"/>
              <a:t> Street</a:t>
            </a:r>
          </a:p>
          <a:p>
            <a:r>
              <a:rPr lang="es-ES" dirty="0"/>
              <a:t>Horario informal de café</a:t>
            </a:r>
          </a:p>
          <a:p>
            <a:r>
              <a:rPr lang="es-ES" dirty="0"/>
              <a:t>Reuniones mensuales del grupo de trabajo de inquilinos</a:t>
            </a:r>
          </a:p>
          <a:p>
            <a:r>
              <a:rPr lang="es-ES" dirty="0"/>
              <a:t>Reuniones </a:t>
            </a:r>
            <a:r>
              <a:rPr lang="es-ES" dirty="0" smtClean="0"/>
              <a:t>informativas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s-ES" dirty="0" smtClean="0"/>
              <a:t>Reuniones </a:t>
            </a:r>
            <a:r>
              <a:rPr lang="es-ES" dirty="0"/>
              <a:t>comunitarias</a:t>
            </a:r>
          </a:p>
          <a:p>
            <a:r>
              <a:rPr lang="es-ES" dirty="0"/>
              <a:t>Reuniones de revisión del plan: julio, septiembre y noviembre de 2016</a:t>
            </a:r>
          </a:p>
          <a:p>
            <a:r>
              <a:rPr lang="es-ES" dirty="0"/>
              <a:t>Reuniones de revisión de la presentación del Artículo 80 - mayo de 2017</a:t>
            </a:r>
          </a:p>
          <a:p>
            <a:r>
              <a:rPr lang="es-ES" dirty="0"/>
              <a:t>Comité de Vivienda de JPNC - Oct 2017</a:t>
            </a:r>
          </a:p>
          <a:p>
            <a:r>
              <a:rPr lang="es-ES" dirty="0"/>
              <a:t>Artículo 80 IAG y reuniones públicas - noviembre, enero 2017-18</a:t>
            </a:r>
          </a:p>
          <a:p>
            <a:r>
              <a:rPr lang="es-ES" dirty="0"/>
              <a:t>Comité de Zonificación JPNC - Feb 2018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98" t="5216" r="6952" b="20376"/>
          <a:stretch/>
        </p:blipFill>
        <p:spPr>
          <a:xfrm>
            <a:off x="8786571" y="451738"/>
            <a:ext cx="3296538" cy="3487822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5462"/>
            <a:ext cx="65" cy="446276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es-ES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s-E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88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accent2"/>
                </a:solidFill>
              </a:rPr>
              <a:t>Apoyo</a:t>
            </a:r>
            <a:r>
              <a:rPr lang="en-US" dirty="0" smtClean="0">
                <a:solidFill>
                  <a:schemeClr val="accent2"/>
                </a:solidFill>
              </a:rPr>
              <a:t> de la </a:t>
            </a:r>
            <a:r>
              <a:rPr lang="en-US" dirty="0" err="1" smtClean="0">
                <a:solidFill>
                  <a:schemeClr val="accent2"/>
                </a:solidFill>
              </a:rPr>
              <a:t>Comunidad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617" y="1324929"/>
            <a:ext cx="11285671" cy="485203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 err="1"/>
              <a:t>Petición</a:t>
            </a:r>
            <a:r>
              <a:rPr lang="en-US" dirty="0"/>
              <a:t> con </a:t>
            </a:r>
            <a:r>
              <a:rPr lang="en-US" dirty="0" err="1"/>
              <a:t>más</a:t>
            </a:r>
            <a:r>
              <a:rPr lang="en-US" dirty="0"/>
              <a:t> de 100 </a:t>
            </a:r>
            <a:r>
              <a:rPr lang="en-US" dirty="0" err="1"/>
              <a:t>firmas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Cartas de </a:t>
            </a:r>
            <a:r>
              <a:rPr lang="en-US" dirty="0" err="1"/>
              <a:t>apoyo</a:t>
            </a:r>
            <a:r>
              <a:rPr lang="en-US" dirty="0"/>
              <a:t> de </a:t>
            </a:r>
            <a:r>
              <a:rPr lang="en-US" dirty="0" err="1"/>
              <a:t>vecinos</a:t>
            </a:r>
            <a:r>
              <a:rPr lang="en-US" dirty="0"/>
              <a:t> y </a:t>
            </a:r>
            <a:r>
              <a:rPr lang="en-US" dirty="0" err="1"/>
              <a:t>grupos</a:t>
            </a:r>
            <a:r>
              <a:rPr lang="en-US" dirty="0"/>
              <a:t> de </a:t>
            </a:r>
            <a:r>
              <a:rPr lang="en-US" dirty="0" err="1"/>
              <a:t>vecinos</a:t>
            </a:r>
            <a:r>
              <a:rPr lang="en-US" dirty="0"/>
              <a:t>:</a:t>
            </a:r>
          </a:p>
          <a:p>
            <a:pPr>
              <a:lnSpc>
                <a:spcPct val="150000"/>
              </a:lnSpc>
            </a:pPr>
            <a:r>
              <a:rPr lang="en-US" dirty="0"/>
              <a:t>Academy Homes Tenants Council, City Life Vida Urbana, </a:t>
            </a:r>
            <a:r>
              <a:rPr lang="en-US" dirty="0" err="1"/>
              <a:t>Egleston</a:t>
            </a:r>
            <a:r>
              <a:rPr lang="en-US" dirty="0"/>
              <a:t> Square Main Street, Hyde Square Task Force, JP Tree of Life Health Coalition, </a:t>
            </a:r>
            <a:r>
              <a:rPr lang="en-US" dirty="0" err="1"/>
              <a:t>Theroch</a:t>
            </a:r>
            <a:r>
              <a:rPr lang="en-US" dirty="0"/>
              <a:t> Apartments Tenants 'Association, Westminster Court Apartments Tenants Association</a:t>
            </a:r>
          </a:p>
          <a:p>
            <a:pPr>
              <a:lnSpc>
                <a:spcPct val="150000"/>
              </a:lnSpc>
            </a:pPr>
            <a:r>
              <a:rPr lang="en-US" dirty="0"/>
              <a:t>Cartas de </a:t>
            </a:r>
            <a:r>
              <a:rPr lang="en-US" dirty="0" err="1"/>
              <a:t>apoyo</a:t>
            </a:r>
            <a:r>
              <a:rPr lang="en-US" dirty="0"/>
              <a:t> de </a:t>
            </a:r>
            <a:r>
              <a:rPr lang="en-US" dirty="0" err="1"/>
              <a:t>funcionarios</a:t>
            </a:r>
            <a:r>
              <a:rPr lang="en-US" dirty="0"/>
              <a:t> </a:t>
            </a:r>
            <a:r>
              <a:rPr lang="en-US" dirty="0" err="1"/>
              <a:t>electos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Carta de </a:t>
            </a:r>
            <a:r>
              <a:rPr lang="en-US" dirty="0" err="1"/>
              <a:t>apoyo</a:t>
            </a:r>
            <a:r>
              <a:rPr lang="en-US" dirty="0"/>
              <a:t> del </a:t>
            </a:r>
            <a:r>
              <a:rPr lang="en-US" dirty="0" err="1"/>
              <a:t>Consejo</a:t>
            </a:r>
            <a:r>
              <a:rPr lang="en-US" dirty="0"/>
              <a:t> </a:t>
            </a:r>
            <a:r>
              <a:rPr lang="en-US" dirty="0" err="1"/>
              <a:t>Vecinal</a:t>
            </a:r>
            <a:r>
              <a:rPr lang="en-US" dirty="0"/>
              <a:t> de JP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7357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Descripción</a:t>
            </a:r>
            <a:r>
              <a:rPr lang="en-US" dirty="0"/>
              <a:t> del </a:t>
            </a:r>
            <a:r>
              <a:rPr lang="en-US" dirty="0" err="1"/>
              <a:t>proyecto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39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1042</Words>
  <Application>Microsoft Office PowerPoint</Application>
  <PresentationFormat>Widescreen</PresentationFormat>
  <Paragraphs>284</Paragraphs>
  <Slides>29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Arial Black</vt:lpstr>
      <vt:lpstr>Calibri</vt:lpstr>
      <vt:lpstr>Calibri Light</vt:lpstr>
      <vt:lpstr>Gill Sans MT</vt:lpstr>
      <vt:lpstr>inherit</vt:lpstr>
      <vt:lpstr>Roboto</vt:lpstr>
      <vt:lpstr>Office Theme</vt:lpstr>
      <vt:lpstr>Holtzer Park at 137 Amory St</vt:lpstr>
      <vt:lpstr>Visión general</vt:lpstr>
      <vt:lpstr> Contexto de Reurbanizaion</vt:lpstr>
      <vt:lpstr>PowerPoint Presentation</vt:lpstr>
      <vt:lpstr>125 Amory Street Reurbanización</vt:lpstr>
      <vt:lpstr>125 Amory Street Reurbanización</vt:lpstr>
      <vt:lpstr>Proceso comunitario desde 2016 </vt:lpstr>
      <vt:lpstr>Apoyo de la Comunidad </vt:lpstr>
      <vt:lpstr>Descripción del proyecto</vt:lpstr>
      <vt:lpstr>Urban Edge</vt:lpstr>
      <vt:lpstr>Holtzer Park</vt:lpstr>
      <vt:lpstr>Asequibilidad  </vt:lpstr>
      <vt:lpstr>Diseño</vt:lpstr>
      <vt:lpstr>Diseño</vt:lpstr>
      <vt:lpstr>Diseño</vt:lpstr>
      <vt:lpstr>Diseño</vt:lpstr>
      <vt:lpstr>PowerPoint Presentation</vt:lpstr>
      <vt:lpstr>Edificio verde y hogares saludables</vt:lpstr>
      <vt:lpstr>Transporte y Estacionamiento</vt:lpstr>
      <vt:lpstr>Proceso de solicitud</vt:lpstr>
      <vt:lpstr>Construcción</vt:lpstr>
      <vt:lpstr>Holtzer Park</vt:lpstr>
      <vt:lpstr>Reubicación de estacionamiento para residentes</vt:lpstr>
      <vt:lpstr>Contratista General</vt:lpstr>
      <vt:lpstr>Metas de la fuerza laboral y la diversidad empresarial</vt:lpstr>
      <vt:lpstr>Rendimiento de la fuerza laboral y la diversidad empresarial UEHC</vt:lpstr>
      <vt:lpstr>Información de contratación</vt:lpstr>
      <vt:lpstr>Contacta</vt:lpstr>
      <vt:lpstr>Preguntas?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Sharone Small</dc:creator>
  <cp:lastModifiedBy>Stephanie Rodgriguez</cp:lastModifiedBy>
  <cp:revision>75</cp:revision>
  <dcterms:created xsi:type="dcterms:W3CDTF">2018-02-15T18:24:17Z</dcterms:created>
  <dcterms:modified xsi:type="dcterms:W3CDTF">2020-07-01T17:56:49Z</dcterms:modified>
</cp:coreProperties>
</file>